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0" r:id="rId3"/>
    <p:sldId id="262" r:id="rId4"/>
    <p:sldId id="264" r:id="rId5"/>
    <p:sldId id="271" r:id="rId6"/>
    <p:sldId id="285" r:id="rId7"/>
    <p:sldId id="289" r:id="rId8"/>
    <p:sldId id="273" r:id="rId9"/>
    <p:sldId id="274" r:id="rId10"/>
    <p:sldId id="275" r:id="rId11"/>
    <p:sldId id="276" r:id="rId12"/>
    <p:sldId id="284" r:id="rId13"/>
    <p:sldId id="263" r:id="rId14"/>
    <p:sldId id="280" r:id="rId15"/>
    <p:sldId id="281" r:id="rId16"/>
    <p:sldId id="286" r:id="rId17"/>
    <p:sldId id="287" r:id="rId18"/>
    <p:sldId id="282" r:id="rId19"/>
    <p:sldId id="288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D856DDA-36C9-412C-93B9-C3BFF911D104}">
          <p14:sldIdLst>
            <p14:sldId id="261"/>
            <p14:sldId id="270"/>
            <p14:sldId id="262"/>
            <p14:sldId id="264"/>
            <p14:sldId id="271"/>
            <p14:sldId id="285"/>
            <p14:sldId id="289"/>
            <p14:sldId id="273"/>
            <p14:sldId id="274"/>
            <p14:sldId id="275"/>
            <p14:sldId id="276"/>
            <p14:sldId id="284"/>
            <p14:sldId id="263"/>
            <p14:sldId id="280"/>
            <p14:sldId id="281"/>
            <p14:sldId id="286"/>
            <p14:sldId id="287"/>
            <p14:sldId id="282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253"/>
    <a:srgbClr val="FCF4E2"/>
    <a:srgbClr val="F5B7B7"/>
    <a:srgbClr val="FBF6F8"/>
    <a:srgbClr val="97CBDB"/>
    <a:srgbClr val="F1F0E7"/>
    <a:srgbClr val="F6A7A8"/>
    <a:srgbClr val="E7E5D5"/>
    <a:srgbClr val="E7E7E1"/>
    <a:srgbClr val="E8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9" autoAdjust="0"/>
  </p:normalViewPr>
  <p:slideViewPr>
    <p:cSldViewPr snapToGrid="0" showGuides="1">
      <p:cViewPr varScale="1">
        <p:scale>
          <a:sx n="82" d="100"/>
          <a:sy n="82" d="100"/>
        </p:scale>
        <p:origin x="720" y="4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45A69F-5316-4C75-91E4-9B0F4F018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603436-AFF1-58DC-79E5-27FE3126E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BC7E3E-3548-B1D1-D2B7-CB19AC68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EEE8AB-4432-D0B5-54F9-FAC65272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FCEDEB-ED45-1027-5B2A-CECBB259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42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CDD16-E2B3-B54D-82F3-0B71421D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F7C212-2B65-E115-F9D2-ED6F64E0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BB154F-44DC-58B1-3A2B-C6D88CDB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6557F9-71B6-7D81-CF14-AB266CE0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32331C-08C3-2BF7-E9D1-6349E5FD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12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81C2D95-FC1C-996A-07E5-EDD338852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CD104E-19CB-78B8-FFB7-70D26BF9F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031D96-3B6C-A240-4EC3-CD50C126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01BD84-F667-705E-ECE6-2DD35DA8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9C5C3C-2B98-68A1-9994-AFE4BEED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192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285D12-A7D0-3CAA-CA31-41386997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F8426B-42EB-0C3B-98C4-20C4CE14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59E7B7-70C4-717B-3E1B-0851A655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D39161-9CAE-1BA7-CCD1-78248A90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40253B-388B-62B9-EF13-26DE8910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19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1F6DF4-4EB3-7736-60A2-FCC3FB39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7B305AB-2229-0CBC-2011-2A52E558F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345A80-2E22-CC7B-47DE-CF3C30DD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35FAF0-18FF-60FE-300E-10DF2F80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CADBE9-6345-4F1B-A499-492722AF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18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B238DE-FFF0-EB2A-DFDA-FB53B779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7EDC0D-2A85-7155-2FB3-02A8F58F3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252DDCF-5C6E-947B-B6FB-E195F6265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0364AD-8169-0979-59BD-FC336002D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316A66-8F9B-3E9E-797F-7D1C3A57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36574C-CEE2-171A-7A82-FC6D497D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128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14720E-AA0E-0649-5049-ADE6DCB5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C23577-88B0-3096-7DF8-E1C8259C4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F098D9-4871-9171-EA22-74566C68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12E85C1-CFE1-B7E4-D4A4-AF259F89E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91EBE74-F89E-0C99-4B3D-BD5FA7443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E46DC41-B287-D764-2222-47A792FE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0D5E0D-D543-91BC-A1B1-E94CA809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96C03A-DDB1-641E-B018-A6C0D67F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425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21337-9D74-0A92-96E1-6766E539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07CC70C-DFA4-8B3B-0323-40268258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360814-B5C3-6EAC-A44A-D633C36F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E726E0-9CC9-9708-FDC0-CE6F8116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658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5581CD-450A-5BCC-B0E5-5E207446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05CDF3D-0E63-A6DD-449C-3CF0AEE1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84E5EA-31B4-B908-D916-530897CA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10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D8A3B3-4E8B-8CA2-DBCA-B16AFB50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BD6D53-ADF2-5519-06E0-45D9E72F3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26CC46-05E8-641B-04F3-6527BB559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F782F8F-D9D1-7E99-7FC1-C4DF6E1C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085DAB-7802-8AC8-524F-EF554E60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A59C86-BC30-58D8-95B4-B9E94B71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38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D97D9-5FA9-A237-919D-E74CA509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79007B6-B5EF-FF06-8F55-B4CA42016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0BC0C00-06A9-0255-D34D-3AD4943C9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9B273CC-88EE-E07A-9FAC-962B30D2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528ED0-4FC1-3354-B039-E5543863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D261DE2-395B-214E-A478-1DD643D7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081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A43D1CE-F678-19DC-933A-75F312C7B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DE0D96-D542-53CA-6D54-EFA7550FA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B86DBE-51DA-CC98-E547-38449FB58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E5865-7BAC-48E2-A2EF-697101FFA5B0}" type="datetimeFigureOut">
              <a:rPr lang="it-IT" smtClean="0"/>
              <a:t>09/01/2023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1E6C5C-CCBA-1CE4-79A3-78FA22E21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E7A0DF-4156-8677-01B4-5CE1DC2C1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DE142-04B6-4E89-9B7E-CF472BB543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577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5.png"/><Relationship Id="rId5" Type="http://schemas.openxmlformats.org/officeDocument/2006/relationships/image" Target="../media/image39.png"/><Relationship Id="rId10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7.jpg"/><Relationship Id="rId9" Type="http://schemas.openxmlformats.org/officeDocument/2006/relationships/image" Target="../media/image6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.png"/><Relationship Id="rId1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5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59DF89A8-61F8-8442-78A8-C2CF74A528B7}"/>
              </a:ext>
            </a:extLst>
          </p:cNvPr>
          <p:cNvSpPr/>
          <p:nvPr/>
        </p:nvSpPr>
        <p:spPr>
          <a:xfrm>
            <a:off x="0" y="4901959"/>
            <a:ext cx="12192000" cy="2926424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4" y="238930"/>
            <a:ext cx="11285631" cy="6380139"/>
          </a:xfrm>
          <a:prstGeom prst="rect">
            <a:avLst/>
          </a:prstGeom>
          <a:effectLst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2825026-3DFD-F54C-9B5E-645D5F266F6C}"/>
              </a:ext>
            </a:extLst>
          </p:cNvPr>
          <p:cNvSpPr txBox="1"/>
          <p:nvPr/>
        </p:nvSpPr>
        <p:spPr>
          <a:xfrm rot="194768">
            <a:off x="5882972" y="8378928"/>
            <a:ext cx="6761584" cy="3046988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numCol="1" rtlCol="0">
            <a:spAutoFit/>
          </a:bodyPr>
          <a:lstStyle/>
          <a:p>
            <a:pPr algn="ctr"/>
            <a:r>
              <a:rPr lang="it-IT" sz="32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Giovanni Mazzucato</a:t>
            </a:r>
          </a:p>
          <a:p>
            <a:pPr algn="ctr"/>
            <a:r>
              <a:rPr lang="it-IT" sz="32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Eleonora Serini</a:t>
            </a:r>
          </a:p>
          <a:p>
            <a:pPr algn="ctr"/>
            <a:r>
              <a:rPr lang="it-IT" sz="32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Iacopo Cinelli</a:t>
            </a:r>
          </a:p>
          <a:p>
            <a:pPr algn="ctr"/>
            <a:r>
              <a:rPr lang="it-IT" sz="32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Michela Miccoli</a:t>
            </a:r>
          </a:p>
          <a:p>
            <a:pPr algn="ctr"/>
            <a:r>
              <a:rPr lang="it-IT" sz="32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Samuele Verde</a:t>
            </a:r>
          </a:p>
          <a:p>
            <a:pPr algn="ctr"/>
            <a:r>
              <a:rPr lang="it-IT" sz="32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Gerardo Tedesco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22DB40-B319-6677-9892-0998586FF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022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F015EF0-7118-87D1-90C4-E4EA3A295927}"/>
              </a:ext>
            </a:extLst>
          </p:cNvPr>
          <p:cNvSpPr/>
          <p:nvPr/>
        </p:nvSpPr>
        <p:spPr>
          <a:xfrm>
            <a:off x="0" y="1220069"/>
            <a:ext cx="12192000" cy="4321589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2" descr="Plate PNG Clipart, Dinner Plate, Empty Plate PNG Images - Free Transparent  PNG Logos">
            <a:extLst>
              <a:ext uri="{FF2B5EF4-FFF2-40B4-BE49-F238E27FC236}">
                <a16:creationId xmlns:a16="http://schemas.microsoft.com/office/drawing/2014/main" id="{DAD9A583-D91F-899F-AE99-596BF965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602" y="1460935"/>
            <a:ext cx="3420605" cy="380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1B12320-9207-90C0-24E7-34439996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185" y="3449339"/>
            <a:ext cx="545437" cy="54543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6B25CB0-FE43-26FE-F056-11F1EDCCA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660" y="2644121"/>
            <a:ext cx="1006486" cy="6290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62945CE-FEA5-7C6B-9E20-E45C9E43C8A3}"/>
              </a:ext>
            </a:extLst>
          </p:cNvPr>
          <p:cNvSpPr txBox="1"/>
          <p:nvPr/>
        </p:nvSpPr>
        <p:spPr>
          <a:xfrm>
            <a:off x="494219" y="4766867"/>
            <a:ext cx="246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ndara" panose="020E0502030303020204" pitchFamily="34" charset="0"/>
              </a:rPr>
              <a:t>Comunicazione e collaborazione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C21361C-6DA2-B5BE-BAFE-C1F79D7CD80C}"/>
              </a:ext>
            </a:extLst>
          </p:cNvPr>
          <p:cNvSpPr txBox="1"/>
          <p:nvPr/>
        </p:nvSpPr>
        <p:spPr>
          <a:xfrm>
            <a:off x="3088652" y="5973847"/>
            <a:ext cx="621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Candara" panose="020E0502030303020204" pitchFamily="34" charset="0"/>
              </a:rPr>
              <a:t>Gestione del database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A94A57F-6611-AC61-A745-737A65A19712}"/>
              </a:ext>
            </a:extLst>
          </p:cNvPr>
          <p:cNvSpPr txBox="1"/>
          <p:nvPr/>
        </p:nvSpPr>
        <p:spPr>
          <a:xfrm>
            <a:off x="9236061" y="5027746"/>
            <a:ext cx="246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ndara" panose="020E0502030303020204" pitchFamily="34" charset="0"/>
              </a:rPr>
              <a:t>Editor del codice</a:t>
            </a:r>
          </a:p>
        </p:txBody>
      </p:sp>
      <p:pic>
        <p:nvPicPr>
          <p:cNvPr id="4" name="Immagine 3" descr="Immagine che contiene piatto, bianco, interni, toeletta&#10;&#10;Descrizione generata automaticamente">
            <a:extLst>
              <a:ext uri="{FF2B5EF4-FFF2-40B4-BE49-F238E27FC236}">
                <a16:creationId xmlns:a16="http://schemas.microsoft.com/office/drawing/2014/main" id="{1C9FEF2F-6150-6FF8-22E0-5BAD9873D4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332" y="728553"/>
            <a:ext cx="5029200" cy="50292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64D9C2B-3B32-5E04-EABE-0F0BA671D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23" y="3609766"/>
            <a:ext cx="930818" cy="93814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441C98C-CB9A-C0A3-027F-26ADC897C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38" y="2056183"/>
            <a:ext cx="2246937" cy="1252493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02C2BE27-ED37-80F3-9596-99C29EB57EE1}"/>
              </a:ext>
            </a:extLst>
          </p:cNvPr>
          <p:cNvGrpSpPr/>
          <p:nvPr/>
        </p:nvGrpSpPr>
        <p:grpSpPr>
          <a:xfrm>
            <a:off x="32793" y="1523620"/>
            <a:ext cx="3221610" cy="3176342"/>
            <a:chOff x="3534790" y="600914"/>
            <a:chExt cx="5115866" cy="5115866"/>
          </a:xfrm>
        </p:grpSpPr>
        <p:pic>
          <p:nvPicPr>
            <p:cNvPr id="13" name="Immagine 12" descr="Immagine che contiene piatto, bianco, interni, toeletta&#10;&#10;Descrizione generata automaticamente">
              <a:extLst>
                <a:ext uri="{FF2B5EF4-FFF2-40B4-BE49-F238E27FC236}">
                  <a16:creationId xmlns:a16="http://schemas.microsoft.com/office/drawing/2014/main" id="{5D5BF5DF-FA0E-C495-7934-6F9AF748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90" y="600914"/>
              <a:ext cx="5115866" cy="5115866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3A87563C-9C77-2DB7-5CB2-6C7CEEEF4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8490" r="91198">
                          <a14:foregroundMark x1="9271" y1="34844" x2="10000" y2="48646"/>
                          <a14:foregroundMark x1="10417" y1="46354" x2="10417" y2="36406"/>
                          <a14:foregroundMark x1="85833" y1="31823" x2="89271" y2="49427"/>
                          <a14:foregroundMark x1="90417" y1="31042" x2="87760" y2="51615"/>
                          <a14:foregroundMark x1="87760" y1="51615" x2="91198" y2="33698"/>
                          <a14:foregroundMark x1="8490" y1="36406" x2="23802" y2="268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923" y="1937758"/>
              <a:ext cx="1235130" cy="1235130"/>
            </a:xfrm>
            <a:prstGeom prst="rect">
              <a:avLst/>
            </a:prstGeom>
          </p:spPr>
        </p:pic>
        <p:pic>
          <p:nvPicPr>
            <p:cNvPr id="16" name="Picture 4" descr="Discord's Branding Guidelines">
              <a:extLst>
                <a:ext uri="{FF2B5EF4-FFF2-40B4-BE49-F238E27FC236}">
                  <a16:creationId xmlns:a16="http://schemas.microsoft.com/office/drawing/2014/main" id="{DCDB739F-D719-5AA0-2FAE-746CFE8F5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787" y="3158847"/>
              <a:ext cx="992514" cy="753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F04C28D4-D88F-C37F-195F-6B2A47B3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249" y="3282600"/>
              <a:ext cx="838965" cy="838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253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3B3CD7E-2B8E-FC81-BE21-1CD3C9378F6F}"/>
              </a:ext>
            </a:extLst>
          </p:cNvPr>
          <p:cNvSpPr/>
          <p:nvPr/>
        </p:nvSpPr>
        <p:spPr>
          <a:xfrm>
            <a:off x="0" y="1220069"/>
            <a:ext cx="12192000" cy="4321589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Picture 2" descr="Plate PNG Clipart, Dinner Plate, Empty Plate PNG Images - Free Transparent  PNG Logos">
            <a:extLst>
              <a:ext uri="{FF2B5EF4-FFF2-40B4-BE49-F238E27FC236}">
                <a16:creationId xmlns:a16="http://schemas.microsoft.com/office/drawing/2014/main" id="{CA8676B8-1F5B-06BA-6264-DE48CB50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451" y="451332"/>
            <a:ext cx="5359800" cy="595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1B12320-9207-90C0-24E7-344399965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939" y="3696083"/>
            <a:ext cx="941202" cy="94120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6B25CB0-FE43-26FE-F056-11F1EDCCA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58" y="2140635"/>
            <a:ext cx="1992684" cy="1245428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A94A57F-6611-AC61-A745-737A65A19712}"/>
              </a:ext>
            </a:extLst>
          </p:cNvPr>
          <p:cNvSpPr txBox="1"/>
          <p:nvPr/>
        </p:nvSpPr>
        <p:spPr>
          <a:xfrm>
            <a:off x="4373129" y="6055454"/>
            <a:ext cx="350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Candara" panose="020E0502030303020204" pitchFamily="34" charset="0"/>
              </a:rPr>
              <a:t>Editor del codice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9DAB45-6AB4-5FBD-108A-2AC997409C69}"/>
              </a:ext>
            </a:extLst>
          </p:cNvPr>
          <p:cNvSpPr txBox="1"/>
          <p:nvPr/>
        </p:nvSpPr>
        <p:spPr>
          <a:xfrm>
            <a:off x="-195652" y="4923179"/>
            <a:ext cx="3866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ndara" panose="020E0502030303020204" pitchFamily="34" charset="0"/>
              </a:rPr>
              <a:t>Gestione del database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40BEC44-514E-2100-CA59-63F2E9A81C66}"/>
              </a:ext>
            </a:extLst>
          </p:cNvPr>
          <p:cNvSpPr txBox="1"/>
          <p:nvPr/>
        </p:nvSpPr>
        <p:spPr>
          <a:xfrm>
            <a:off x="-2725658" y="5399089"/>
            <a:ext cx="200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ndara" panose="020E0502030303020204" pitchFamily="34" charset="0"/>
              </a:rPr>
              <a:t>Comunicazione e collaborazione</a:t>
            </a:r>
          </a:p>
        </p:txBody>
      </p:sp>
      <p:pic>
        <p:nvPicPr>
          <p:cNvPr id="8" name="Immagine 7" descr="Immagine che contiene piatto, bianco, interni, toeletta&#10;&#10;Descrizione generata automaticamente">
            <a:extLst>
              <a:ext uri="{FF2B5EF4-FFF2-40B4-BE49-F238E27FC236}">
                <a16:creationId xmlns:a16="http://schemas.microsoft.com/office/drawing/2014/main" id="{306FC3A4-68B5-60E8-BE2D-ADF036061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51" y="2119646"/>
            <a:ext cx="2586685" cy="258668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3DC9AA9-9DBF-058B-7A81-C26CB211D9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55" y="3516039"/>
            <a:ext cx="457681" cy="46128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CC70FBB-4B16-A779-F81A-F2A0A42683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63" y="2626077"/>
            <a:ext cx="1160987" cy="647160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29AA9B2D-D4A7-2BC6-836B-C0C8A1B4483A}"/>
              </a:ext>
            </a:extLst>
          </p:cNvPr>
          <p:cNvGrpSpPr/>
          <p:nvPr/>
        </p:nvGrpSpPr>
        <p:grpSpPr>
          <a:xfrm>
            <a:off x="-3374776" y="1946892"/>
            <a:ext cx="3221610" cy="3176342"/>
            <a:chOff x="3534790" y="600914"/>
            <a:chExt cx="5115866" cy="5115866"/>
          </a:xfrm>
        </p:grpSpPr>
        <p:pic>
          <p:nvPicPr>
            <p:cNvPr id="15" name="Immagine 14" descr="Immagine che contiene piatto, bianco, interni, toeletta&#10;&#10;Descrizione generata automaticamente">
              <a:extLst>
                <a:ext uri="{FF2B5EF4-FFF2-40B4-BE49-F238E27FC236}">
                  <a16:creationId xmlns:a16="http://schemas.microsoft.com/office/drawing/2014/main" id="{B61980E0-335B-C356-ACF5-5B76D6F2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90" y="600914"/>
              <a:ext cx="5115866" cy="5115866"/>
            </a:xfrm>
            <a:prstGeom prst="rect">
              <a:avLst/>
            </a:prstGeom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406FE12-F2C1-4C3C-1865-E0C58848B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8490" r="91198">
                          <a14:foregroundMark x1="9271" y1="34844" x2="10000" y2="48646"/>
                          <a14:foregroundMark x1="10417" y1="46354" x2="10417" y2="36406"/>
                          <a14:foregroundMark x1="85833" y1="31823" x2="89271" y2="49427"/>
                          <a14:foregroundMark x1="90417" y1="31042" x2="87760" y2="51615"/>
                          <a14:foregroundMark x1="87760" y1="51615" x2="91198" y2="33698"/>
                          <a14:foregroundMark x1="8490" y1="36406" x2="23802" y2="268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923" y="1937758"/>
              <a:ext cx="1235130" cy="1235130"/>
            </a:xfrm>
            <a:prstGeom prst="rect">
              <a:avLst/>
            </a:prstGeom>
          </p:spPr>
        </p:pic>
        <p:pic>
          <p:nvPicPr>
            <p:cNvPr id="18" name="Picture 4" descr="Discord's Branding Guidelines">
              <a:extLst>
                <a:ext uri="{FF2B5EF4-FFF2-40B4-BE49-F238E27FC236}">
                  <a16:creationId xmlns:a16="http://schemas.microsoft.com/office/drawing/2014/main" id="{3FD619A3-F0E2-EA16-F9BF-5B78B8C23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787" y="3158847"/>
              <a:ext cx="992514" cy="753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86D1CA6E-36B3-A9E0-AFFF-E87BEA3A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249" y="3282600"/>
              <a:ext cx="838965" cy="838965"/>
            </a:xfrm>
            <a:prstGeom prst="rect">
              <a:avLst/>
            </a:prstGeom>
          </p:spPr>
        </p:pic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16D42DA-05FF-903C-429B-DA7FDE0E25CB}"/>
              </a:ext>
            </a:extLst>
          </p:cNvPr>
          <p:cNvSpPr txBox="1"/>
          <p:nvPr/>
        </p:nvSpPr>
        <p:spPr>
          <a:xfrm>
            <a:off x="12855926" y="1642110"/>
            <a:ext cx="12624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Linguaggi utilizzati:</a:t>
            </a:r>
          </a:p>
        </p:txBody>
      </p:sp>
    </p:spTree>
    <p:extLst>
      <p:ext uri="{BB962C8B-B14F-4D97-AF65-F5344CB8AC3E}">
        <p14:creationId xmlns:p14="http://schemas.microsoft.com/office/powerpoint/2010/main" val="356273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1413109"/>
            <a:ext cx="12192000" cy="4321589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6347B0D-1634-AB6E-189E-6466E4BF648C}"/>
              </a:ext>
            </a:extLst>
          </p:cNvPr>
          <p:cNvSpPr txBox="1"/>
          <p:nvPr/>
        </p:nvSpPr>
        <p:spPr>
          <a:xfrm>
            <a:off x="318486" y="2416567"/>
            <a:ext cx="12624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Linguaggi utilizzati:</a:t>
            </a:r>
          </a:p>
        </p:txBody>
      </p:sp>
      <p:pic>
        <p:nvPicPr>
          <p:cNvPr id="4" name="Picture 2" descr="Plate PNG Clipart, Dinner Plate, Empty Plate PNG Images - Free Transparent  PNG Logos">
            <a:extLst>
              <a:ext uri="{FF2B5EF4-FFF2-40B4-BE49-F238E27FC236}">
                <a16:creationId xmlns:a16="http://schemas.microsoft.com/office/drawing/2014/main" id="{004C3382-9A0E-3C2D-B16A-AC6F586FD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9509" y="451332"/>
            <a:ext cx="5359800" cy="595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7AB77DB-B918-B16A-AE77-A8112915E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021" y="3696083"/>
            <a:ext cx="941202" cy="94120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096FD10-122A-6906-DFBC-717E72D5F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5302" y="2140635"/>
            <a:ext cx="1992684" cy="12454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2B5849-AC9F-F6C4-5757-96561A2E27AA}"/>
              </a:ext>
            </a:extLst>
          </p:cNvPr>
          <p:cNvSpPr txBox="1"/>
          <p:nvPr/>
        </p:nvSpPr>
        <p:spPr>
          <a:xfrm>
            <a:off x="-4831831" y="6055454"/>
            <a:ext cx="3504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Candara" panose="020E0502030303020204" pitchFamily="34" charset="0"/>
              </a:rPr>
              <a:t>Editor del codice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0D542C8-F7A1-1F4B-947A-302500169955}"/>
              </a:ext>
            </a:extLst>
          </p:cNvPr>
          <p:cNvSpPr txBox="1"/>
          <p:nvPr/>
        </p:nvSpPr>
        <p:spPr>
          <a:xfrm>
            <a:off x="-9329492" y="3141661"/>
            <a:ext cx="3866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ndara" panose="020E0502030303020204" pitchFamily="34" charset="0"/>
              </a:rPr>
              <a:t>Gestione del database</a:t>
            </a:r>
          </a:p>
        </p:txBody>
      </p:sp>
      <p:pic>
        <p:nvPicPr>
          <p:cNvPr id="12" name="Immagine 11" descr="Immagine che contiene piatto, bianco, interni, toeletta&#10;&#10;Descrizione generata automaticamente">
            <a:extLst>
              <a:ext uri="{FF2B5EF4-FFF2-40B4-BE49-F238E27FC236}">
                <a16:creationId xmlns:a16="http://schemas.microsoft.com/office/drawing/2014/main" id="{53895AED-E3D4-E338-728C-443674129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7789" y="338128"/>
            <a:ext cx="2586685" cy="258668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95A43F1-A364-49DB-ACB8-ED03F273F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77685" y="1734521"/>
            <a:ext cx="457681" cy="46128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6C8BADE-4C06-BE71-ECB0-81756351E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4277" y="844559"/>
            <a:ext cx="1160987" cy="6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8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E96FFE5F-12DD-69BA-90EE-B3482E148760}"/>
              </a:ext>
            </a:extLst>
          </p:cNvPr>
          <p:cNvSpPr/>
          <p:nvPr/>
        </p:nvSpPr>
        <p:spPr>
          <a:xfrm>
            <a:off x="1169434" y="-1352526"/>
            <a:ext cx="4055021" cy="3714750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D499B95-3DE7-5D1E-830C-D05B2CDAB213}"/>
              </a:ext>
            </a:extLst>
          </p:cNvPr>
          <p:cNvSpPr/>
          <p:nvPr/>
        </p:nvSpPr>
        <p:spPr>
          <a:xfrm>
            <a:off x="5283738" y="568975"/>
            <a:ext cx="3262384" cy="3275977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188ED5A-8C25-9021-D15D-93440105C23B}"/>
              </a:ext>
            </a:extLst>
          </p:cNvPr>
          <p:cNvSpPr/>
          <p:nvPr/>
        </p:nvSpPr>
        <p:spPr>
          <a:xfrm>
            <a:off x="8945669" y="-1352526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85718E0-3423-798A-BE9A-220E8DD890F2}"/>
              </a:ext>
            </a:extLst>
          </p:cNvPr>
          <p:cNvSpPr/>
          <p:nvPr/>
        </p:nvSpPr>
        <p:spPr>
          <a:xfrm>
            <a:off x="-1948755" y="2287564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4E9EE398-E648-DC24-07F0-521F48AB2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9" r="31800"/>
          <a:stretch/>
        </p:blipFill>
        <p:spPr>
          <a:xfrm>
            <a:off x="9777076" y="568975"/>
            <a:ext cx="2414924" cy="2745750"/>
          </a:xfrm>
          <a:prstGeom prst="rect">
            <a:avLst/>
          </a:prstGeom>
        </p:spPr>
      </p:pic>
      <p:pic>
        <p:nvPicPr>
          <p:cNvPr id="2050" name="Picture 2" descr="Java Logo PNG Transparent (1) – Brands Logos">
            <a:extLst>
              <a:ext uri="{FF2B5EF4-FFF2-40B4-BE49-F238E27FC236}">
                <a16:creationId xmlns:a16="http://schemas.microsoft.com/office/drawing/2014/main" id="{01721B68-29A0-56D5-D128-11ADEC26F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665" y="2637544"/>
            <a:ext cx="3912508" cy="391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Logo PNG Transparent &amp; SVG Vector - Freebie Supply">
            <a:extLst>
              <a:ext uri="{FF2B5EF4-FFF2-40B4-BE49-F238E27FC236}">
                <a16:creationId xmlns:a16="http://schemas.microsoft.com/office/drawing/2014/main" id="{42F5F4E6-BFB6-5A72-C668-4E360C34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26" y="-364762"/>
            <a:ext cx="3609315" cy="250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1AF22B8A-DEEF-5775-08EB-198E69EA8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1"/>
          <a:stretch/>
        </p:blipFill>
        <p:spPr>
          <a:xfrm>
            <a:off x="5980685" y="1003332"/>
            <a:ext cx="1843474" cy="2568463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BF64C69E-2821-5ECB-3C7C-DDE277B143E7}"/>
              </a:ext>
            </a:extLst>
          </p:cNvPr>
          <p:cNvSpPr/>
          <p:nvPr/>
        </p:nvSpPr>
        <p:spPr>
          <a:xfrm>
            <a:off x="6248265" y="4006152"/>
            <a:ext cx="4995262" cy="4915913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51A0BF8A-C770-C24B-8E65-CCE801184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5"/>
          <a:stretch/>
        </p:blipFill>
        <p:spPr>
          <a:xfrm>
            <a:off x="7538362" y="4186397"/>
            <a:ext cx="2015519" cy="256699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8C317C10-8F4B-919D-6224-BE87F17ABAEC}"/>
              </a:ext>
            </a:extLst>
          </p:cNvPr>
          <p:cNvSpPr/>
          <p:nvPr/>
        </p:nvSpPr>
        <p:spPr>
          <a:xfrm>
            <a:off x="0" y="-5170571"/>
            <a:ext cx="12192000" cy="4321589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95538EC-D029-68A5-AF72-7ED7298A9598}"/>
              </a:ext>
            </a:extLst>
          </p:cNvPr>
          <p:cNvSpPr txBox="1"/>
          <p:nvPr/>
        </p:nvSpPr>
        <p:spPr>
          <a:xfrm>
            <a:off x="318486" y="-4167113"/>
            <a:ext cx="12624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Linguaggi utilizzati: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F6FD7DA-FF11-13FA-3ED7-150ADD23ED1E}"/>
              </a:ext>
            </a:extLst>
          </p:cNvPr>
          <p:cNvGrpSpPr/>
          <p:nvPr/>
        </p:nvGrpSpPr>
        <p:grpSpPr>
          <a:xfrm>
            <a:off x="1066492" y="7789700"/>
            <a:ext cx="1784628" cy="1680639"/>
            <a:chOff x="732608" y="1744826"/>
            <a:chExt cx="2323501" cy="2143989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C382627B-44DB-299B-FA20-7013D60D816B}"/>
                </a:ext>
              </a:extLst>
            </p:cNvPr>
            <p:cNvSpPr/>
            <p:nvPr/>
          </p:nvSpPr>
          <p:spPr>
            <a:xfrm>
              <a:off x="732608" y="1744826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B4EE1869-CF57-E8C7-3AA6-E7575723A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30" y="1835233"/>
              <a:ext cx="2016258" cy="2016258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F2AD09A-157E-2B9B-30DA-32900F17AD89}"/>
              </a:ext>
            </a:extLst>
          </p:cNvPr>
          <p:cNvGrpSpPr/>
          <p:nvPr/>
        </p:nvGrpSpPr>
        <p:grpSpPr>
          <a:xfrm>
            <a:off x="8973569" y="7789698"/>
            <a:ext cx="1784628" cy="1680639"/>
            <a:chOff x="6305015" y="1959429"/>
            <a:chExt cx="2323501" cy="2143989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D47B17D-603D-7C8C-118C-112A3B939F4C}"/>
                </a:ext>
              </a:extLst>
            </p:cNvPr>
            <p:cNvSpPr/>
            <p:nvPr/>
          </p:nvSpPr>
          <p:spPr>
            <a:xfrm>
              <a:off x="6305015" y="1959429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3152906B-011C-3957-113D-52090F6D6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97" y="2117758"/>
              <a:ext cx="1948336" cy="1948336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6966778-D2B0-9057-8E2C-C04119ECDA14}"/>
              </a:ext>
            </a:extLst>
          </p:cNvPr>
          <p:cNvGrpSpPr/>
          <p:nvPr/>
        </p:nvGrpSpPr>
        <p:grpSpPr>
          <a:xfrm>
            <a:off x="5167174" y="7789699"/>
            <a:ext cx="1784628" cy="1680639"/>
            <a:chOff x="3735987" y="1835233"/>
            <a:chExt cx="2323501" cy="2143989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E3C500B-446D-F732-14CF-3FD5BC0AF68F}"/>
                </a:ext>
              </a:extLst>
            </p:cNvPr>
            <p:cNvSpPr/>
            <p:nvPr/>
          </p:nvSpPr>
          <p:spPr>
            <a:xfrm>
              <a:off x="3735987" y="1835233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3578361B-F9EB-3396-E733-1A75CC37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608" y="1939712"/>
              <a:ext cx="2016258" cy="2016258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DDE6CB0-ABDA-F4E5-1A1C-AA9D30ABBBEB}"/>
              </a:ext>
            </a:extLst>
          </p:cNvPr>
          <p:cNvGrpSpPr/>
          <p:nvPr/>
        </p:nvGrpSpPr>
        <p:grpSpPr>
          <a:xfrm>
            <a:off x="8991736" y="10447907"/>
            <a:ext cx="1784628" cy="1680639"/>
            <a:chOff x="8963607" y="4497357"/>
            <a:chExt cx="2323501" cy="2143989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2F67158-48BC-C128-94DC-063B3796B899}"/>
                </a:ext>
              </a:extLst>
            </p:cNvPr>
            <p:cNvSpPr/>
            <p:nvPr/>
          </p:nvSpPr>
          <p:spPr>
            <a:xfrm>
              <a:off x="8963607" y="4497357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3" name="Immagine 22" descr="Immagine che contiene persona, scuro&#10;&#10;Descrizione generata automaticamente">
              <a:extLst>
                <a:ext uri="{FF2B5EF4-FFF2-40B4-BE49-F238E27FC236}">
                  <a16:creationId xmlns:a16="http://schemas.microsoft.com/office/drawing/2014/main" id="{E79ED69A-8F92-F7D6-793A-EC79CC851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990" y="4552315"/>
              <a:ext cx="2052734" cy="2052734"/>
            </a:xfrm>
            <a:prstGeom prst="rect">
              <a:avLst/>
            </a:prstGeom>
          </p:spPr>
        </p:pic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876B03C6-9E67-E69C-1EE7-58F48230BB94}"/>
              </a:ext>
            </a:extLst>
          </p:cNvPr>
          <p:cNvGrpSpPr/>
          <p:nvPr/>
        </p:nvGrpSpPr>
        <p:grpSpPr>
          <a:xfrm>
            <a:off x="1044403" y="10449142"/>
            <a:ext cx="1784628" cy="1680639"/>
            <a:chOff x="2416006" y="4552315"/>
            <a:chExt cx="2323501" cy="2143989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CD46291A-D935-D956-A20D-23C4B69A37C0}"/>
                </a:ext>
              </a:extLst>
            </p:cNvPr>
            <p:cNvSpPr/>
            <p:nvPr/>
          </p:nvSpPr>
          <p:spPr>
            <a:xfrm>
              <a:off x="2416006" y="4552315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DF0A423C-D0F2-D907-1680-C39884F76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627" y="4646168"/>
              <a:ext cx="2016258" cy="2016258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C44E29D-184E-600D-8460-D903AFF744FB}"/>
              </a:ext>
            </a:extLst>
          </p:cNvPr>
          <p:cNvGrpSpPr/>
          <p:nvPr/>
        </p:nvGrpSpPr>
        <p:grpSpPr>
          <a:xfrm>
            <a:off x="5117794" y="10435740"/>
            <a:ext cx="1784628" cy="1680639"/>
            <a:chOff x="5382479" y="4648341"/>
            <a:chExt cx="2323501" cy="2143989"/>
          </a:xfrm>
        </p:grpSpPr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DD3020D8-4D71-804E-D380-1E8C939812A8}"/>
                </a:ext>
              </a:extLst>
            </p:cNvPr>
            <p:cNvSpPr/>
            <p:nvPr/>
          </p:nvSpPr>
          <p:spPr>
            <a:xfrm>
              <a:off x="5382479" y="4648341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06879510-5ECB-7205-1424-BF38352A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429" y="4814311"/>
              <a:ext cx="1948336" cy="1948336"/>
            </a:xfrm>
            <a:prstGeom prst="rect">
              <a:avLst/>
            </a:prstGeom>
          </p:spPr>
        </p:pic>
      </p:grp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1AB8773-4B53-C182-0DB4-3F9CDF6F3DC7}"/>
              </a:ext>
            </a:extLst>
          </p:cNvPr>
          <p:cNvSpPr txBox="1"/>
          <p:nvPr/>
        </p:nvSpPr>
        <p:spPr>
          <a:xfrm>
            <a:off x="1066492" y="7402093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Michela Miccoli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2B85D41-A0D3-F3AA-4739-2AC800FE386B}"/>
              </a:ext>
            </a:extLst>
          </p:cNvPr>
          <p:cNvSpPr txBox="1"/>
          <p:nvPr/>
        </p:nvSpPr>
        <p:spPr>
          <a:xfrm>
            <a:off x="1085648" y="9488614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45A0782-1DCB-210F-4040-60BCBDFA4370}"/>
              </a:ext>
            </a:extLst>
          </p:cNvPr>
          <p:cNvSpPr txBox="1"/>
          <p:nvPr/>
        </p:nvSpPr>
        <p:spPr>
          <a:xfrm>
            <a:off x="1066492" y="10066408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Iacopo Cinelli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C4CB9A4-33BA-A02E-3874-828F71992BCA}"/>
              </a:ext>
            </a:extLst>
          </p:cNvPr>
          <p:cNvSpPr txBox="1"/>
          <p:nvPr/>
        </p:nvSpPr>
        <p:spPr>
          <a:xfrm>
            <a:off x="1085648" y="12152929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75E1529-DA7D-BFB2-1D9E-39FE8492B393}"/>
              </a:ext>
            </a:extLst>
          </p:cNvPr>
          <p:cNvSpPr txBox="1"/>
          <p:nvPr/>
        </p:nvSpPr>
        <p:spPr>
          <a:xfrm>
            <a:off x="8945669" y="7402093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Samuele Verde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A5A3C77-F380-816C-C5F8-F3B76BDF6437}"/>
              </a:ext>
            </a:extLst>
          </p:cNvPr>
          <p:cNvSpPr txBox="1"/>
          <p:nvPr/>
        </p:nvSpPr>
        <p:spPr>
          <a:xfrm>
            <a:off x="8945669" y="9488614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192D889-BF0B-F86C-7E21-0DF97F1A14EC}"/>
              </a:ext>
            </a:extLst>
          </p:cNvPr>
          <p:cNvSpPr txBox="1"/>
          <p:nvPr/>
        </p:nvSpPr>
        <p:spPr>
          <a:xfrm>
            <a:off x="5096807" y="7402093"/>
            <a:ext cx="188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Gerardo Tedesco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8ABB275-7ADE-7EBC-5CC9-C3922AC81567}"/>
              </a:ext>
            </a:extLst>
          </p:cNvPr>
          <p:cNvSpPr txBox="1"/>
          <p:nvPr/>
        </p:nvSpPr>
        <p:spPr>
          <a:xfrm>
            <a:off x="4895850" y="9488614"/>
            <a:ext cx="228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Front-end, Database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C8E59C1-53EB-3B20-31A4-B6767CEFA500}"/>
              </a:ext>
            </a:extLst>
          </p:cNvPr>
          <p:cNvSpPr txBox="1"/>
          <p:nvPr/>
        </p:nvSpPr>
        <p:spPr>
          <a:xfrm>
            <a:off x="5095705" y="10083822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Eleonora Serini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82247B7-0380-8324-DB68-9AA7E039B0CD}"/>
              </a:ext>
            </a:extLst>
          </p:cNvPr>
          <p:cNvSpPr txBox="1"/>
          <p:nvPr/>
        </p:nvSpPr>
        <p:spPr>
          <a:xfrm>
            <a:off x="4667249" y="12170343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Front-end, Back-end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862CF3D-3444-C209-0FA6-156CC7F90C1C}"/>
              </a:ext>
            </a:extLst>
          </p:cNvPr>
          <p:cNvSpPr txBox="1"/>
          <p:nvPr/>
        </p:nvSpPr>
        <p:spPr>
          <a:xfrm>
            <a:off x="8793268" y="10042253"/>
            <a:ext cx="217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Candara" panose="020E0502030303020204" pitchFamily="34" charset="0"/>
              </a:rPr>
              <a:t>Giovanni Mazzucato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3338A5A-DB85-5582-974D-82EC7741E01C}"/>
              </a:ext>
            </a:extLst>
          </p:cNvPr>
          <p:cNvSpPr txBox="1"/>
          <p:nvPr/>
        </p:nvSpPr>
        <p:spPr>
          <a:xfrm>
            <a:off x="8536263" y="12128774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Back-end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8BB6009-5C58-E66E-58B7-9C673EC360E9}"/>
              </a:ext>
            </a:extLst>
          </p:cNvPr>
          <p:cNvSpPr txBox="1"/>
          <p:nvPr/>
        </p:nvSpPr>
        <p:spPr>
          <a:xfrm>
            <a:off x="-6337146" y="161750"/>
            <a:ext cx="639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Il nostro team</a:t>
            </a:r>
            <a:r>
              <a:rPr lang="it-IT" sz="32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 </a:t>
            </a:r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433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C9108C95-61A5-DBFB-F7A6-72C585CACE6B}"/>
              </a:ext>
            </a:extLst>
          </p:cNvPr>
          <p:cNvSpPr/>
          <p:nvPr/>
        </p:nvSpPr>
        <p:spPr>
          <a:xfrm>
            <a:off x="1169434" y="-8458176"/>
            <a:ext cx="4055021" cy="3714750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4E3D9BC-460E-5DBD-352D-9ABCCB191847}"/>
              </a:ext>
            </a:extLst>
          </p:cNvPr>
          <p:cNvSpPr/>
          <p:nvPr/>
        </p:nvSpPr>
        <p:spPr>
          <a:xfrm>
            <a:off x="5283738" y="-6536675"/>
            <a:ext cx="3262384" cy="3275977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EBEC83E3-6536-FF46-42D4-ABE779A5DB44}"/>
              </a:ext>
            </a:extLst>
          </p:cNvPr>
          <p:cNvSpPr/>
          <p:nvPr/>
        </p:nvSpPr>
        <p:spPr>
          <a:xfrm>
            <a:off x="8945669" y="-8458176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66596DA-755D-8A74-332A-853F1FB8C4A5}"/>
              </a:ext>
            </a:extLst>
          </p:cNvPr>
          <p:cNvSpPr/>
          <p:nvPr/>
        </p:nvSpPr>
        <p:spPr>
          <a:xfrm>
            <a:off x="-1948755" y="-4818086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9" name="Immagine 28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6B77DD49-4EA8-4555-A2A6-6535C2DCF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9" r="31800"/>
          <a:stretch/>
        </p:blipFill>
        <p:spPr>
          <a:xfrm>
            <a:off x="9777076" y="-6536675"/>
            <a:ext cx="2414924" cy="2745750"/>
          </a:xfrm>
          <a:prstGeom prst="rect">
            <a:avLst/>
          </a:prstGeom>
        </p:spPr>
      </p:pic>
      <p:pic>
        <p:nvPicPr>
          <p:cNvPr id="30" name="Picture 2" descr="Java Logo PNG Transparent (1) – Brands Logos">
            <a:extLst>
              <a:ext uri="{FF2B5EF4-FFF2-40B4-BE49-F238E27FC236}">
                <a16:creationId xmlns:a16="http://schemas.microsoft.com/office/drawing/2014/main" id="{374B73AE-216B-42A0-8AB5-44B000A1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665" y="-4468106"/>
            <a:ext cx="3912508" cy="391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MySql Logo PNG Transparent &amp; SVG Vector - Freebie Supply">
            <a:extLst>
              <a:ext uri="{FF2B5EF4-FFF2-40B4-BE49-F238E27FC236}">
                <a16:creationId xmlns:a16="http://schemas.microsoft.com/office/drawing/2014/main" id="{706FF54E-80DA-C7E1-6258-2ADE4112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26" y="-7470412"/>
            <a:ext cx="3609315" cy="250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magine 31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D22B2327-2B03-5B78-13DA-F7881877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41"/>
          <a:stretch/>
        </p:blipFill>
        <p:spPr>
          <a:xfrm>
            <a:off x="5980685" y="-6102318"/>
            <a:ext cx="1843474" cy="2568463"/>
          </a:xfrm>
          <a:prstGeom prst="rect">
            <a:avLst/>
          </a:prstGeom>
        </p:spPr>
      </p:pic>
      <p:sp>
        <p:nvSpPr>
          <p:cNvPr id="33" name="Ovale 32">
            <a:extLst>
              <a:ext uri="{FF2B5EF4-FFF2-40B4-BE49-F238E27FC236}">
                <a16:creationId xmlns:a16="http://schemas.microsoft.com/office/drawing/2014/main" id="{804D8048-F9F5-3158-1FD4-F43C79EBB796}"/>
              </a:ext>
            </a:extLst>
          </p:cNvPr>
          <p:cNvSpPr/>
          <p:nvPr/>
        </p:nvSpPr>
        <p:spPr>
          <a:xfrm>
            <a:off x="5980685" y="-3013555"/>
            <a:ext cx="5374737" cy="4915913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 descr="Immagine che contiene testo, clipart, segnale&#10;&#10;Descrizione generata automaticamente">
            <a:extLst>
              <a:ext uri="{FF2B5EF4-FFF2-40B4-BE49-F238E27FC236}">
                <a16:creationId xmlns:a16="http://schemas.microsoft.com/office/drawing/2014/main" id="{BE366BE5-3D6A-870B-0991-8DAABE44B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5"/>
          <a:stretch/>
        </p:blipFill>
        <p:spPr>
          <a:xfrm>
            <a:off x="7538362" y="-2919253"/>
            <a:ext cx="2015519" cy="2566997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664879-FEAB-AD8E-2B07-3BF82B8EA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33" y="91531"/>
            <a:ext cx="2537928" cy="1434774"/>
          </a:xfrm>
          <a:prstGeom prst="rect">
            <a:avLst/>
          </a:prstGeom>
          <a:effectLst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584DDA-425A-6C36-2F6D-8E6843DBF0BD}"/>
              </a:ext>
            </a:extLst>
          </p:cNvPr>
          <p:cNvSpPr txBox="1"/>
          <p:nvPr/>
        </p:nvSpPr>
        <p:spPr>
          <a:xfrm>
            <a:off x="541174" y="161750"/>
            <a:ext cx="639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Il nostro team</a:t>
            </a:r>
            <a:r>
              <a:rPr lang="it-IT" sz="32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 </a:t>
            </a:r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: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5BA7EDC7-F2AD-7EDF-ADF5-741B57E0E46C}"/>
              </a:ext>
            </a:extLst>
          </p:cNvPr>
          <p:cNvGrpSpPr/>
          <p:nvPr/>
        </p:nvGrpSpPr>
        <p:grpSpPr>
          <a:xfrm>
            <a:off x="1066492" y="2089940"/>
            <a:ext cx="1784628" cy="1680639"/>
            <a:chOff x="732608" y="1744826"/>
            <a:chExt cx="2323501" cy="2143989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2414D4E5-F06B-D54D-1B23-E301FFBD5C24}"/>
                </a:ext>
              </a:extLst>
            </p:cNvPr>
            <p:cNvSpPr/>
            <p:nvPr/>
          </p:nvSpPr>
          <p:spPr>
            <a:xfrm>
              <a:off x="732608" y="1744826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B1560824-F800-6388-A90C-D6B4FFB1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30" y="1835233"/>
              <a:ext cx="2016258" cy="2016258"/>
            </a:xfrm>
            <a:prstGeom prst="rect">
              <a:avLst/>
            </a:prstGeom>
          </p:spPr>
        </p:pic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793A8B6-7DEB-DDAA-1853-41DB69557738}"/>
              </a:ext>
            </a:extLst>
          </p:cNvPr>
          <p:cNvGrpSpPr/>
          <p:nvPr/>
        </p:nvGrpSpPr>
        <p:grpSpPr>
          <a:xfrm>
            <a:off x="8973569" y="2089938"/>
            <a:ext cx="1784628" cy="1680639"/>
            <a:chOff x="6305015" y="1959429"/>
            <a:chExt cx="2323501" cy="2143989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BB9AE890-6EB6-1866-BC0E-DEB6A46A100A}"/>
                </a:ext>
              </a:extLst>
            </p:cNvPr>
            <p:cNvSpPr/>
            <p:nvPr/>
          </p:nvSpPr>
          <p:spPr>
            <a:xfrm>
              <a:off x="6305015" y="1959429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2DB56450-6AE6-6190-BEE4-89172575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97" y="2117758"/>
              <a:ext cx="1948336" cy="1948336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5773ACD-A33C-D905-939D-61333A1D1036}"/>
              </a:ext>
            </a:extLst>
          </p:cNvPr>
          <p:cNvGrpSpPr/>
          <p:nvPr/>
        </p:nvGrpSpPr>
        <p:grpSpPr>
          <a:xfrm>
            <a:off x="5167174" y="2089939"/>
            <a:ext cx="1784628" cy="1680639"/>
            <a:chOff x="3735987" y="1835233"/>
            <a:chExt cx="2323501" cy="2143989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A081BA83-EABF-E9DE-5FE3-E68E3E438BB2}"/>
                </a:ext>
              </a:extLst>
            </p:cNvPr>
            <p:cNvSpPr/>
            <p:nvPr/>
          </p:nvSpPr>
          <p:spPr>
            <a:xfrm>
              <a:off x="3735987" y="1835233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9841BD3E-337F-6F2F-974F-423FB1DB6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608" y="1939712"/>
              <a:ext cx="2016258" cy="2016258"/>
            </a:xfrm>
            <a:prstGeom prst="rect">
              <a:avLst/>
            </a:prstGeom>
          </p:spPr>
        </p:pic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9AFB7B3-E267-6C73-3256-CB5666B35C5B}"/>
              </a:ext>
            </a:extLst>
          </p:cNvPr>
          <p:cNvGrpSpPr/>
          <p:nvPr/>
        </p:nvGrpSpPr>
        <p:grpSpPr>
          <a:xfrm>
            <a:off x="8991736" y="4748147"/>
            <a:ext cx="1784628" cy="1680639"/>
            <a:chOff x="8963607" y="4497357"/>
            <a:chExt cx="2323501" cy="2143989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E78CA579-BDF9-40C2-DB9A-1F8351F3776B}"/>
                </a:ext>
              </a:extLst>
            </p:cNvPr>
            <p:cNvSpPr/>
            <p:nvPr/>
          </p:nvSpPr>
          <p:spPr>
            <a:xfrm>
              <a:off x="8963607" y="4497357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 descr="Immagine che contiene persona, scuro&#10;&#10;Descrizione generata automaticamente">
              <a:extLst>
                <a:ext uri="{FF2B5EF4-FFF2-40B4-BE49-F238E27FC236}">
                  <a16:creationId xmlns:a16="http://schemas.microsoft.com/office/drawing/2014/main" id="{5E885754-68B1-A5E5-D99B-DC9BA00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990" y="4552315"/>
              <a:ext cx="2052734" cy="2052734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56560A3D-AA92-A720-B78F-D75CF03C7A18}"/>
              </a:ext>
            </a:extLst>
          </p:cNvPr>
          <p:cNvGrpSpPr/>
          <p:nvPr/>
        </p:nvGrpSpPr>
        <p:grpSpPr>
          <a:xfrm>
            <a:off x="1044403" y="4749382"/>
            <a:ext cx="1784628" cy="1680639"/>
            <a:chOff x="2416006" y="4552315"/>
            <a:chExt cx="2323501" cy="2143989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71AD6A7F-982E-94BB-BF81-7465320D4D42}"/>
                </a:ext>
              </a:extLst>
            </p:cNvPr>
            <p:cNvSpPr/>
            <p:nvPr/>
          </p:nvSpPr>
          <p:spPr>
            <a:xfrm>
              <a:off x="2416006" y="4552315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D86DD289-5B67-4CD6-7BD1-DEB884FD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627" y="4646168"/>
              <a:ext cx="2016258" cy="2016258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A363A03-9187-28A1-81DD-34C150546C12}"/>
              </a:ext>
            </a:extLst>
          </p:cNvPr>
          <p:cNvGrpSpPr/>
          <p:nvPr/>
        </p:nvGrpSpPr>
        <p:grpSpPr>
          <a:xfrm>
            <a:off x="5117794" y="4735980"/>
            <a:ext cx="1784628" cy="1680639"/>
            <a:chOff x="5382479" y="4648341"/>
            <a:chExt cx="2323501" cy="2143989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65B66CC3-E2D8-753D-C0B7-16050B08ECFF}"/>
                </a:ext>
              </a:extLst>
            </p:cNvPr>
            <p:cNvSpPr/>
            <p:nvPr/>
          </p:nvSpPr>
          <p:spPr>
            <a:xfrm>
              <a:off x="5382479" y="4648341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1AA418C-B8B0-CE49-F265-966FB9D5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429" y="4814311"/>
              <a:ext cx="1948336" cy="1948336"/>
            </a:xfrm>
            <a:prstGeom prst="rect">
              <a:avLst/>
            </a:prstGeom>
          </p:spPr>
        </p:pic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3565D32-5B29-C4B7-BBF6-40CA234EA3F4}"/>
              </a:ext>
            </a:extLst>
          </p:cNvPr>
          <p:cNvSpPr txBox="1"/>
          <p:nvPr/>
        </p:nvSpPr>
        <p:spPr>
          <a:xfrm>
            <a:off x="1066492" y="1702333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Michela Miccoli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D176D86-C394-C90E-83DE-957972A487F6}"/>
              </a:ext>
            </a:extLst>
          </p:cNvPr>
          <p:cNvSpPr txBox="1"/>
          <p:nvPr/>
        </p:nvSpPr>
        <p:spPr>
          <a:xfrm>
            <a:off x="1085648" y="3788854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6C3D97A-34EF-1A43-5DCE-613AB8D56637}"/>
              </a:ext>
            </a:extLst>
          </p:cNvPr>
          <p:cNvSpPr txBox="1"/>
          <p:nvPr/>
        </p:nvSpPr>
        <p:spPr>
          <a:xfrm>
            <a:off x="1066492" y="4366648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Iacopo Cinelli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5CBBA9B-CCDB-9921-B80B-C06272EE067C}"/>
              </a:ext>
            </a:extLst>
          </p:cNvPr>
          <p:cNvSpPr txBox="1"/>
          <p:nvPr/>
        </p:nvSpPr>
        <p:spPr>
          <a:xfrm>
            <a:off x="1085648" y="6453169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050167D-0499-E699-042B-AE5D33D59958}"/>
              </a:ext>
            </a:extLst>
          </p:cNvPr>
          <p:cNvSpPr txBox="1"/>
          <p:nvPr/>
        </p:nvSpPr>
        <p:spPr>
          <a:xfrm>
            <a:off x="8945669" y="1702333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Samuele Verde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3066FDF-944E-05DD-FF10-462183955D5D}"/>
              </a:ext>
            </a:extLst>
          </p:cNvPr>
          <p:cNvSpPr txBox="1"/>
          <p:nvPr/>
        </p:nvSpPr>
        <p:spPr>
          <a:xfrm>
            <a:off x="8945669" y="3788854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C2F755D-9C3C-4158-F297-2114DFB17F8A}"/>
              </a:ext>
            </a:extLst>
          </p:cNvPr>
          <p:cNvSpPr txBox="1"/>
          <p:nvPr/>
        </p:nvSpPr>
        <p:spPr>
          <a:xfrm>
            <a:off x="5096807" y="1702333"/>
            <a:ext cx="188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Gerardo Tedesco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C55C5C8-B3B2-32E6-3B6A-354087CE00EA}"/>
              </a:ext>
            </a:extLst>
          </p:cNvPr>
          <p:cNvSpPr txBox="1"/>
          <p:nvPr/>
        </p:nvSpPr>
        <p:spPr>
          <a:xfrm>
            <a:off x="4895850" y="3788854"/>
            <a:ext cx="228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Front-end, Database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09CC393-5875-F78B-33EF-A8D113010D66}"/>
              </a:ext>
            </a:extLst>
          </p:cNvPr>
          <p:cNvSpPr txBox="1"/>
          <p:nvPr/>
        </p:nvSpPr>
        <p:spPr>
          <a:xfrm>
            <a:off x="5095705" y="4384062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Eleonora Serini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7254F2DA-3384-D784-2EC6-24EDB7F6CE7F}"/>
              </a:ext>
            </a:extLst>
          </p:cNvPr>
          <p:cNvSpPr txBox="1"/>
          <p:nvPr/>
        </p:nvSpPr>
        <p:spPr>
          <a:xfrm>
            <a:off x="4667249" y="6470583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Front-end, Back-end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5B1DFB3-6337-0FB3-17E2-6F87F5E5CFD2}"/>
              </a:ext>
            </a:extLst>
          </p:cNvPr>
          <p:cNvSpPr txBox="1"/>
          <p:nvPr/>
        </p:nvSpPr>
        <p:spPr>
          <a:xfrm>
            <a:off x="8793268" y="4342493"/>
            <a:ext cx="217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Candara" panose="020E0502030303020204" pitchFamily="34" charset="0"/>
              </a:rPr>
              <a:t>Giovanni Mazzucato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EC74FA63-CADF-EBEE-FCFF-2D119E553191}"/>
              </a:ext>
            </a:extLst>
          </p:cNvPr>
          <p:cNvSpPr txBox="1"/>
          <p:nvPr/>
        </p:nvSpPr>
        <p:spPr>
          <a:xfrm>
            <a:off x="8536263" y="6429014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Back-end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2AE311E-492C-E187-CC8B-70DB85471C54}"/>
              </a:ext>
            </a:extLst>
          </p:cNvPr>
          <p:cNvSpPr txBox="1"/>
          <p:nvPr/>
        </p:nvSpPr>
        <p:spPr>
          <a:xfrm>
            <a:off x="12645023" y="2502168"/>
            <a:ext cx="3350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andara" panose="020E0502030303020204" pitchFamily="34" charset="0"/>
              </a:rPr>
              <a:t>Estetica accattivante</a:t>
            </a:r>
          </a:p>
          <a:p>
            <a:endParaRPr lang="it-IT" sz="2800" dirty="0">
              <a:latin typeface="Candara" panose="020E0502030303020204" pitchFamily="34" charset="0"/>
            </a:endParaRPr>
          </a:p>
          <a:p>
            <a:r>
              <a:rPr lang="it-IT" sz="2000" dirty="0">
                <a:latin typeface="Candara" panose="020E0502030303020204" pitchFamily="34" charset="0"/>
              </a:rPr>
              <a:t>Facile consultazione</a:t>
            </a:r>
          </a:p>
          <a:p>
            <a:endParaRPr lang="it-IT" sz="1600" dirty="0">
              <a:latin typeface="Candara" panose="020E0502030303020204" pitchFamily="34" charset="0"/>
            </a:endParaRPr>
          </a:p>
          <a:p>
            <a:r>
              <a:rPr lang="it-IT" sz="2000" dirty="0">
                <a:latin typeface="Candara" panose="020E0502030303020204" pitchFamily="34" charset="0"/>
              </a:rPr>
              <a:t>Visualizzazione anche da smartphone</a:t>
            </a: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AFD194B5-ED36-96D4-17DA-A92223919005}"/>
              </a:ext>
            </a:extLst>
          </p:cNvPr>
          <p:cNvCxnSpPr>
            <a:cxnSpLocks/>
          </p:cNvCxnSpPr>
          <p:nvPr/>
        </p:nvCxnSpPr>
        <p:spPr>
          <a:xfrm>
            <a:off x="12534288" y="2349532"/>
            <a:ext cx="0" cy="2362427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20E800C-4554-B3CB-84E6-C76B29AFAC15}"/>
              </a:ext>
            </a:extLst>
          </p:cNvPr>
          <p:cNvSpPr txBox="1"/>
          <p:nvPr/>
        </p:nvSpPr>
        <p:spPr>
          <a:xfrm>
            <a:off x="12457403" y="91531"/>
            <a:ext cx="7595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Punti di forza: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CC5A9252-2A3D-C39E-B3C5-1765102781BB}"/>
              </a:ext>
            </a:extLst>
          </p:cNvPr>
          <p:cNvSpPr txBox="1"/>
          <p:nvPr/>
        </p:nvSpPr>
        <p:spPr>
          <a:xfrm>
            <a:off x="13197193" y="3257366"/>
            <a:ext cx="3248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andara" panose="020E0502030303020204" pitchFamily="34" charset="0"/>
              </a:rPr>
              <a:t>Estetica accattivante</a:t>
            </a:r>
          </a:p>
          <a:p>
            <a:pPr algn="ctr"/>
            <a:endParaRPr lang="it-IT" sz="2000" dirty="0">
              <a:latin typeface="Candara" panose="020E0502030303020204" pitchFamily="34" charset="0"/>
            </a:endParaRPr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202178B3-D322-1844-8F6C-2BB614911412}"/>
              </a:ext>
            </a:extLst>
          </p:cNvPr>
          <p:cNvGrpSpPr/>
          <p:nvPr/>
        </p:nvGrpSpPr>
        <p:grpSpPr>
          <a:xfrm>
            <a:off x="2008597" y="7649841"/>
            <a:ext cx="3754025" cy="3655242"/>
            <a:chOff x="3254280" y="3081876"/>
            <a:chExt cx="1784628" cy="1711235"/>
          </a:xfrm>
        </p:grpSpPr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6112E1BC-6D7B-13D7-465A-C2D0CD34F474}"/>
                </a:ext>
              </a:extLst>
            </p:cNvPr>
            <p:cNvSpPr/>
            <p:nvPr/>
          </p:nvSpPr>
          <p:spPr>
            <a:xfrm>
              <a:off x="3254280" y="3081876"/>
              <a:ext cx="1784628" cy="1711235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6" name="Immagine 65">
              <a:extLst>
                <a:ext uri="{FF2B5EF4-FFF2-40B4-BE49-F238E27FC236}">
                  <a16:creationId xmlns:a16="http://schemas.microsoft.com/office/drawing/2014/main" id="{38FD60A6-3890-024A-1180-EE3A684DD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522" y="3429000"/>
              <a:ext cx="1236919" cy="106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64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0" name="Gruppo 5139">
            <a:extLst>
              <a:ext uri="{FF2B5EF4-FFF2-40B4-BE49-F238E27FC236}">
                <a16:creationId xmlns:a16="http://schemas.microsoft.com/office/drawing/2014/main" id="{D032BE8D-E519-6FD9-F3E0-136B223CE0CA}"/>
              </a:ext>
            </a:extLst>
          </p:cNvPr>
          <p:cNvGrpSpPr/>
          <p:nvPr/>
        </p:nvGrpSpPr>
        <p:grpSpPr>
          <a:xfrm>
            <a:off x="-2114414" y="4748147"/>
            <a:ext cx="1784628" cy="1680639"/>
            <a:chOff x="8963607" y="4497357"/>
            <a:chExt cx="2323501" cy="2143989"/>
          </a:xfrm>
        </p:grpSpPr>
        <p:sp>
          <p:nvSpPr>
            <p:cNvPr id="5141" name="Rettangolo 5140">
              <a:extLst>
                <a:ext uri="{FF2B5EF4-FFF2-40B4-BE49-F238E27FC236}">
                  <a16:creationId xmlns:a16="http://schemas.microsoft.com/office/drawing/2014/main" id="{2F9B66F4-5E30-E569-2E60-A207BF12BA1A}"/>
                </a:ext>
              </a:extLst>
            </p:cNvPr>
            <p:cNvSpPr/>
            <p:nvPr/>
          </p:nvSpPr>
          <p:spPr>
            <a:xfrm>
              <a:off x="8963607" y="4497357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42" name="Immagine 5141" descr="Immagine che contiene persona, scuro&#10;&#10;Descrizione generata automaticamente">
              <a:extLst>
                <a:ext uri="{FF2B5EF4-FFF2-40B4-BE49-F238E27FC236}">
                  <a16:creationId xmlns:a16="http://schemas.microsoft.com/office/drawing/2014/main" id="{39A4BA30-EB17-F81F-755F-3A3F3F44A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990" y="4552315"/>
              <a:ext cx="2052734" cy="2052734"/>
            </a:xfrm>
            <a:prstGeom prst="rect">
              <a:avLst/>
            </a:prstGeom>
          </p:spPr>
        </p:pic>
      </p:grpSp>
      <p:sp>
        <p:nvSpPr>
          <p:cNvPr id="5159" name="CasellaDiTesto 5158">
            <a:extLst>
              <a:ext uri="{FF2B5EF4-FFF2-40B4-BE49-F238E27FC236}">
                <a16:creationId xmlns:a16="http://schemas.microsoft.com/office/drawing/2014/main" id="{89CC8E18-2485-096F-F0FA-7D5C0145D738}"/>
              </a:ext>
            </a:extLst>
          </p:cNvPr>
          <p:cNvSpPr txBox="1"/>
          <p:nvPr/>
        </p:nvSpPr>
        <p:spPr>
          <a:xfrm>
            <a:off x="-2312882" y="4342493"/>
            <a:ext cx="217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Candara" panose="020E0502030303020204" pitchFamily="34" charset="0"/>
              </a:rPr>
              <a:t>Giovanni Mazzucato</a:t>
            </a:r>
          </a:p>
        </p:txBody>
      </p:sp>
      <p:sp>
        <p:nvSpPr>
          <p:cNvPr id="5160" name="CasellaDiTesto 5159">
            <a:extLst>
              <a:ext uri="{FF2B5EF4-FFF2-40B4-BE49-F238E27FC236}">
                <a16:creationId xmlns:a16="http://schemas.microsoft.com/office/drawing/2014/main" id="{08544CAF-46FD-D109-16AA-5D84B79E512F}"/>
              </a:ext>
            </a:extLst>
          </p:cNvPr>
          <p:cNvSpPr txBox="1"/>
          <p:nvPr/>
        </p:nvSpPr>
        <p:spPr>
          <a:xfrm>
            <a:off x="-2569887" y="6429014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Back-end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7044043" y="3257366"/>
            <a:ext cx="3248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andara" panose="020E0502030303020204" pitchFamily="34" charset="0"/>
              </a:rPr>
              <a:t>Estetica accattivante</a:t>
            </a:r>
          </a:p>
          <a:p>
            <a:pPr algn="ctr"/>
            <a:endParaRPr lang="it-IT" sz="2000" dirty="0">
              <a:latin typeface="Candara" panose="020E0502030303020204" pitchFamily="34" charset="0"/>
            </a:endParaRPr>
          </a:p>
        </p:txBody>
      </p: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6ADEFF45-9F2A-1736-2BBE-45FC9642D825}"/>
              </a:ext>
            </a:extLst>
          </p:cNvPr>
          <p:cNvGrpSpPr/>
          <p:nvPr/>
        </p:nvGrpSpPr>
        <p:grpSpPr>
          <a:xfrm>
            <a:off x="2008597" y="2258691"/>
            <a:ext cx="3754025" cy="3655242"/>
            <a:chOff x="3254280" y="3081876"/>
            <a:chExt cx="1784628" cy="1711235"/>
          </a:xfrm>
        </p:grpSpPr>
        <p:sp>
          <p:nvSpPr>
            <p:cNvPr id="110" name="Ovale 109">
              <a:extLst>
                <a:ext uri="{FF2B5EF4-FFF2-40B4-BE49-F238E27FC236}">
                  <a16:creationId xmlns:a16="http://schemas.microsoft.com/office/drawing/2014/main" id="{3ED09836-2EFB-71E7-E19A-0C697B3F9379}"/>
                </a:ext>
              </a:extLst>
            </p:cNvPr>
            <p:cNvSpPr/>
            <p:nvPr/>
          </p:nvSpPr>
          <p:spPr>
            <a:xfrm>
              <a:off x="3254280" y="3081876"/>
              <a:ext cx="1784628" cy="1711235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13" name="Immagine 112">
              <a:extLst>
                <a:ext uri="{FF2B5EF4-FFF2-40B4-BE49-F238E27FC236}">
                  <a16:creationId xmlns:a16="http://schemas.microsoft.com/office/drawing/2014/main" id="{D345FB16-B07B-1F17-6EB2-C0EAFF3D9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522" y="3429000"/>
              <a:ext cx="1236919" cy="1064325"/>
            </a:xfrm>
            <a:prstGeom prst="rect">
              <a:avLst/>
            </a:prstGeom>
          </p:spPr>
        </p:pic>
      </p:grpSp>
      <p:sp>
        <p:nvSpPr>
          <p:cNvPr id="5126" name="CasellaDiTesto 5125">
            <a:extLst>
              <a:ext uri="{FF2B5EF4-FFF2-40B4-BE49-F238E27FC236}">
                <a16:creationId xmlns:a16="http://schemas.microsoft.com/office/drawing/2014/main" id="{EAB999BA-B0CE-7FAA-623F-8B13707763F8}"/>
              </a:ext>
            </a:extLst>
          </p:cNvPr>
          <p:cNvSpPr txBox="1"/>
          <p:nvPr/>
        </p:nvSpPr>
        <p:spPr>
          <a:xfrm>
            <a:off x="7044042" y="3253405"/>
            <a:ext cx="3483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andara" panose="020E0502030303020204" pitchFamily="34" charset="0"/>
              </a:rPr>
              <a:t>Facile </a:t>
            </a:r>
          </a:p>
          <a:p>
            <a:r>
              <a:rPr lang="it-IT" sz="4400" dirty="0">
                <a:latin typeface="Candara" panose="020E0502030303020204" pitchFamily="34" charset="0"/>
              </a:rPr>
              <a:t>consultazione</a:t>
            </a:r>
          </a:p>
          <a:p>
            <a:pPr algn="ctr"/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5127" name="CasellaDiTesto 5126">
            <a:extLst>
              <a:ext uri="{FF2B5EF4-FFF2-40B4-BE49-F238E27FC236}">
                <a16:creationId xmlns:a16="http://schemas.microsoft.com/office/drawing/2014/main" id="{3CA6B7C2-AD2D-7819-B9C9-EC3DF8595CF4}"/>
              </a:ext>
            </a:extLst>
          </p:cNvPr>
          <p:cNvSpPr txBox="1"/>
          <p:nvPr/>
        </p:nvSpPr>
        <p:spPr>
          <a:xfrm>
            <a:off x="6977370" y="3103002"/>
            <a:ext cx="37540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andara" panose="020E0502030303020204" pitchFamily="34" charset="0"/>
              </a:rPr>
              <a:t>Visualizzazione anche da smartphone</a:t>
            </a:r>
          </a:p>
          <a:p>
            <a:pPr algn="ctr"/>
            <a:endParaRPr lang="it-IT" sz="2000" dirty="0">
              <a:latin typeface="Candara" panose="020E0502030303020204" pitchFamily="34" charset="0"/>
            </a:endParaRPr>
          </a:p>
        </p:txBody>
      </p:sp>
      <p:grpSp>
        <p:nvGrpSpPr>
          <p:cNvPr id="122" name="Gruppo 121">
            <a:extLst>
              <a:ext uri="{FF2B5EF4-FFF2-40B4-BE49-F238E27FC236}">
                <a16:creationId xmlns:a16="http://schemas.microsoft.com/office/drawing/2014/main" id="{0158C0B1-11B2-3DAE-2260-6F1594430443}"/>
              </a:ext>
            </a:extLst>
          </p:cNvPr>
          <p:cNvGrpSpPr/>
          <p:nvPr/>
        </p:nvGrpSpPr>
        <p:grpSpPr>
          <a:xfrm>
            <a:off x="2008597" y="2258691"/>
            <a:ext cx="3754025" cy="3655242"/>
            <a:chOff x="1741897" y="2258691"/>
            <a:chExt cx="3754025" cy="3655242"/>
          </a:xfrm>
        </p:grpSpPr>
        <p:sp>
          <p:nvSpPr>
            <p:cNvPr id="116" name="Ovale 115">
              <a:extLst>
                <a:ext uri="{FF2B5EF4-FFF2-40B4-BE49-F238E27FC236}">
                  <a16:creationId xmlns:a16="http://schemas.microsoft.com/office/drawing/2014/main" id="{64D1F5C9-2A38-4488-2CDF-6F6A45AE0409}"/>
                </a:ext>
              </a:extLst>
            </p:cNvPr>
            <p:cNvSpPr/>
            <p:nvPr/>
          </p:nvSpPr>
          <p:spPr>
            <a:xfrm>
              <a:off x="1741897" y="2258691"/>
              <a:ext cx="3754025" cy="3655242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1" name="Immagine 120">
              <a:extLst>
                <a:ext uri="{FF2B5EF4-FFF2-40B4-BE49-F238E27FC236}">
                  <a16:creationId xmlns:a16="http://schemas.microsoft.com/office/drawing/2014/main" id="{9E7F6709-0C8C-F02C-1641-316A947F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146" y="2822584"/>
              <a:ext cx="2806349" cy="2628571"/>
            </a:xfrm>
            <a:prstGeom prst="rect">
              <a:avLst/>
            </a:prstGeom>
          </p:spPr>
        </p:pic>
      </p:grpSp>
      <p:grpSp>
        <p:nvGrpSpPr>
          <p:cNvPr id="5121" name="Gruppo 5120">
            <a:extLst>
              <a:ext uri="{FF2B5EF4-FFF2-40B4-BE49-F238E27FC236}">
                <a16:creationId xmlns:a16="http://schemas.microsoft.com/office/drawing/2014/main" id="{D76621C9-D51B-E839-E7CD-DEF5651993EE}"/>
              </a:ext>
            </a:extLst>
          </p:cNvPr>
          <p:cNvGrpSpPr/>
          <p:nvPr/>
        </p:nvGrpSpPr>
        <p:grpSpPr>
          <a:xfrm>
            <a:off x="2008596" y="2258691"/>
            <a:ext cx="3754025" cy="3655242"/>
            <a:chOff x="1741896" y="2258691"/>
            <a:chExt cx="3754025" cy="3655242"/>
          </a:xfrm>
        </p:grpSpPr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AA37C065-DC19-FBA8-3118-2DFFBF9E4367}"/>
                </a:ext>
              </a:extLst>
            </p:cNvPr>
            <p:cNvSpPr/>
            <p:nvPr/>
          </p:nvSpPr>
          <p:spPr>
            <a:xfrm>
              <a:off x="1741896" y="2258691"/>
              <a:ext cx="3754025" cy="3655242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20" name="Immagine 5119" descr="Immagine che contiene testo, elettronico, schermo, screenshot&#10;&#10;Descrizione generata automaticamente">
              <a:extLst>
                <a:ext uri="{FF2B5EF4-FFF2-40B4-BE49-F238E27FC236}">
                  <a16:creationId xmlns:a16="http://schemas.microsoft.com/office/drawing/2014/main" id="{37C0522F-358F-FB92-79E1-4BE247791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127" y="2666413"/>
              <a:ext cx="1613562" cy="2848768"/>
            </a:xfrm>
            <a:prstGeom prst="rect">
              <a:avLst/>
            </a:prstGeom>
          </p:spPr>
        </p:pic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484478" y="91531"/>
            <a:ext cx="7595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Punti di forza: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4532C1A-2781-F380-A640-998D610E947B}"/>
              </a:ext>
            </a:extLst>
          </p:cNvPr>
          <p:cNvCxnSpPr>
            <a:cxnSpLocks/>
          </p:cNvCxnSpPr>
          <p:nvPr/>
        </p:nvCxnSpPr>
        <p:spPr>
          <a:xfrm>
            <a:off x="6808329" y="2867466"/>
            <a:ext cx="0" cy="2583689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Immagine 3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B0C6D4-4F4C-2C8C-82AF-6CD6FF94A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33" y="91531"/>
            <a:ext cx="2537928" cy="1434774"/>
          </a:xfrm>
          <a:prstGeom prst="rect">
            <a:avLst/>
          </a:prstGeom>
          <a:effectLst/>
        </p:spPr>
      </p:pic>
      <p:sp>
        <p:nvSpPr>
          <p:cNvPr id="107" name="Ovale 106">
            <a:extLst>
              <a:ext uri="{FF2B5EF4-FFF2-40B4-BE49-F238E27FC236}">
                <a16:creationId xmlns:a16="http://schemas.microsoft.com/office/drawing/2014/main" id="{B1F0982E-0461-CDBB-D6B5-7D7F5B8A90A1}"/>
              </a:ext>
            </a:extLst>
          </p:cNvPr>
          <p:cNvSpPr/>
          <p:nvPr/>
        </p:nvSpPr>
        <p:spPr>
          <a:xfrm>
            <a:off x="-1948755" y="-6970736"/>
            <a:ext cx="5478277" cy="5263205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9C10C10-C814-CF8D-C93C-F1B54BA7F77A}"/>
              </a:ext>
            </a:extLst>
          </p:cNvPr>
          <p:cNvSpPr/>
          <p:nvPr/>
        </p:nvSpPr>
        <p:spPr>
          <a:xfrm>
            <a:off x="5980685" y="-5166205"/>
            <a:ext cx="5374737" cy="4915913"/>
          </a:xfrm>
          <a:prstGeom prst="ellipse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 descr="Sparkles Icon | Noto Emoji Activities Iconset | Google">
            <a:extLst>
              <a:ext uri="{FF2B5EF4-FFF2-40B4-BE49-F238E27FC236}">
                <a16:creationId xmlns:a16="http://schemas.microsoft.com/office/drawing/2014/main" id="{32D7E3D6-DA5A-0120-87A4-881FE11CB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78" y="2464213"/>
            <a:ext cx="1546269" cy="154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0" name="CasellaDiTesto 5129">
            <a:extLst>
              <a:ext uri="{FF2B5EF4-FFF2-40B4-BE49-F238E27FC236}">
                <a16:creationId xmlns:a16="http://schemas.microsoft.com/office/drawing/2014/main" id="{08D45C86-080C-5D8C-1731-0FC7787E4160}"/>
              </a:ext>
            </a:extLst>
          </p:cNvPr>
          <p:cNvSpPr txBox="1"/>
          <p:nvPr/>
        </p:nvSpPr>
        <p:spPr>
          <a:xfrm>
            <a:off x="-10564976" y="161750"/>
            <a:ext cx="639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Il nostro team</a:t>
            </a:r>
            <a:r>
              <a:rPr lang="it-IT" sz="32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 </a:t>
            </a:r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:</a:t>
            </a:r>
          </a:p>
        </p:txBody>
      </p:sp>
      <p:grpSp>
        <p:nvGrpSpPr>
          <p:cNvPr id="5131" name="Gruppo 5130">
            <a:extLst>
              <a:ext uri="{FF2B5EF4-FFF2-40B4-BE49-F238E27FC236}">
                <a16:creationId xmlns:a16="http://schemas.microsoft.com/office/drawing/2014/main" id="{5CC1A6F3-65AD-D4D2-6034-76201EEFCF7B}"/>
              </a:ext>
            </a:extLst>
          </p:cNvPr>
          <p:cNvGrpSpPr/>
          <p:nvPr/>
        </p:nvGrpSpPr>
        <p:grpSpPr>
          <a:xfrm>
            <a:off x="-10039658" y="2089940"/>
            <a:ext cx="1784628" cy="1680639"/>
            <a:chOff x="732608" y="1744826"/>
            <a:chExt cx="2323501" cy="2143989"/>
          </a:xfrm>
        </p:grpSpPr>
        <p:sp>
          <p:nvSpPr>
            <p:cNvPr id="5132" name="Rettangolo 5131">
              <a:extLst>
                <a:ext uri="{FF2B5EF4-FFF2-40B4-BE49-F238E27FC236}">
                  <a16:creationId xmlns:a16="http://schemas.microsoft.com/office/drawing/2014/main" id="{D2E75CD0-867D-D402-BF55-9CEC6D957D6A}"/>
                </a:ext>
              </a:extLst>
            </p:cNvPr>
            <p:cNvSpPr/>
            <p:nvPr/>
          </p:nvSpPr>
          <p:spPr>
            <a:xfrm>
              <a:off x="732608" y="1744826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33" name="Immagine 5132">
              <a:extLst>
                <a:ext uri="{FF2B5EF4-FFF2-40B4-BE49-F238E27FC236}">
                  <a16:creationId xmlns:a16="http://schemas.microsoft.com/office/drawing/2014/main" id="{0FA9BD22-0A17-A8B8-F4B3-7F2539983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30" y="1835233"/>
              <a:ext cx="2016258" cy="2016258"/>
            </a:xfrm>
            <a:prstGeom prst="rect">
              <a:avLst/>
            </a:prstGeom>
          </p:spPr>
        </p:pic>
      </p:grpSp>
      <p:grpSp>
        <p:nvGrpSpPr>
          <p:cNvPr id="5134" name="Gruppo 5133">
            <a:extLst>
              <a:ext uri="{FF2B5EF4-FFF2-40B4-BE49-F238E27FC236}">
                <a16:creationId xmlns:a16="http://schemas.microsoft.com/office/drawing/2014/main" id="{174295C8-4040-5B7D-C383-7E2022350B21}"/>
              </a:ext>
            </a:extLst>
          </p:cNvPr>
          <p:cNvGrpSpPr/>
          <p:nvPr/>
        </p:nvGrpSpPr>
        <p:grpSpPr>
          <a:xfrm>
            <a:off x="-2132581" y="2089938"/>
            <a:ext cx="1784628" cy="1680639"/>
            <a:chOff x="6305015" y="1959429"/>
            <a:chExt cx="2323501" cy="2143989"/>
          </a:xfrm>
        </p:grpSpPr>
        <p:sp>
          <p:nvSpPr>
            <p:cNvPr id="5135" name="Rettangolo 5134">
              <a:extLst>
                <a:ext uri="{FF2B5EF4-FFF2-40B4-BE49-F238E27FC236}">
                  <a16:creationId xmlns:a16="http://schemas.microsoft.com/office/drawing/2014/main" id="{8B5AA28E-86B1-AE38-EE33-4F3BFE6DB7BC}"/>
                </a:ext>
              </a:extLst>
            </p:cNvPr>
            <p:cNvSpPr/>
            <p:nvPr/>
          </p:nvSpPr>
          <p:spPr>
            <a:xfrm>
              <a:off x="6305015" y="1959429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36" name="Immagine 5135">
              <a:extLst>
                <a:ext uri="{FF2B5EF4-FFF2-40B4-BE49-F238E27FC236}">
                  <a16:creationId xmlns:a16="http://schemas.microsoft.com/office/drawing/2014/main" id="{F5A84BF1-841B-34FE-67E2-6EE5370E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597" y="2117758"/>
              <a:ext cx="1948336" cy="1948336"/>
            </a:xfrm>
            <a:prstGeom prst="rect">
              <a:avLst/>
            </a:prstGeom>
          </p:spPr>
        </p:pic>
      </p:grpSp>
      <p:grpSp>
        <p:nvGrpSpPr>
          <p:cNvPr id="5137" name="Gruppo 5136">
            <a:extLst>
              <a:ext uri="{FF2B5EF4-FFF2-40B4-BE49-F238E27FC236}">
                <a16:creationId xmlns:a16="http://schemas.microsoft.com/office/drawing/2014/main" id="{FF391459-6F16-8ED9-9757-759F3FB654B7}"/>
              </a:ext>
            </a:extLst>
          </p:cNvPr>
          <p:cNvGrpSpPr/>
          <p:nvPr/>
        </p:nvGrpSpPr>
        <p:grpSpPr>
          <a:xfrm>
            <a:off x="-5938976" y="2089939"/>
            <a:ext cx="1784628" cy="1680639"/>
            <a:chOff x="3735987" y="1835233"/>
            <a:chExt cx="2323501" cy="2143989"/>
          </a:xfrm>
        </p:grpSpPr>
        <p:sp>
          <p:nvSpPr>
            <p:cNvPr id="5138" name="Rettangolo 5137">
              <a:extLst>
                <a:ext uri="{FF2B5EF4-FFF2-40B4-BE49-F238E27FC236}">
                  <a16:creationId xmlns:a16="http://schemas.microsoft.com/office/drawing/2014/main" id="{B59E508D-8C29-946B-EA0F-9A3CAC2769A0}"/>
                </a:ext>
              </a:extLst>
            </p:cNvPr>
            <p:cNvSpPr/>
            <p:nvPr/>
          </p:nvSpPr>
          <p:spPr>
            <a:xfrm>
              <a:off x="3735987" y="1835233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39" name="Immagine 5138">
              <a:extLst>
                <a:ext uri="{FF2B5EF4-FFF2-40B4-BE49-F238E27FC236}">
                  <a16:creationId xmlns:a16="http://schemas.microsoft.com/office/drawing/2014/main" id="{4241C07E-E3D2-FFEB-8CDF-41163C0B0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608" y="1939712"/>
              <a:ext cx="2016258" cy="2016258"/>
            </a:xfrm>
            <a:prstGeom prst="rect">
              <a:avLst/>
            </a:prstGeom>
          </p:spPr>
        </p:pic>
      </p:grpSp>
      <p:grpSp>
        <p:nvGrpSpPr>
          <p:cNvPr id="5143" name="Gruppo 5142">
            <a:extLst>
              <a:ext uri="{FF2B5EF4-FFF2-40B4-BE49-F238E27FC236}">
                <a16:creationId xmlns:a16="http://schemas.microsoft.com/office/drawing/2014/main" id="{B88C867C-8106-7103-CF50-DEC8CDBB370C}"/>
              </a:ext>
            </a:extLst>
          </p:cNvPr>
          <p:cNvGrpSpPr/>
          <p:nvPr/>
        </p:nvGrpSpPr>
        <p:grpSpPr>
          <a:xfrm>
            <a:off x="-10061747" y="4749382"/>
            <a:ext cx="1784628" cy="1680639"/>
            <a:chOff x="2416006" y="4552315"/>
            <a:chExt cx="2323501" cy="2143989"/>
          </a:xfrm>
        </p:grpSpPr>
        <p:sp>
          <p:nvSpPr>
            <p:cNvPr id="5144" name="Rettangolo 5143">
              <a:extLst>
                <a:ext uri="{FF2B5EF4-FFF2-40B4-BE49-F238E27FC236}">
                  <a16:creationId xmlns:a16="http://schemas.microsoft.com/office/drawing/2014/main" id="{5C54CB9C-63BB-CC31-502C-EE8A9BC2B9A8}"/>
                </a:ext>
              </a:extLst>
            </p:cNvPr>
            <p:cNvSpPr/>
            <p:nvPr/>
          </p:nvSpPr>
          <p:spPr>
            <a:xfrm>
              <a:off x="2416006" y="4552315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45" name="Immagine 5144">
              <a:extLst>
                <a:ext uri="{FF2B5EF4-FFF2-40B4-BE49-F238E27FC236}">
                  <a16:creationId xmlns:a16="http://schemas.microsoft.com/office/drawing/2014/main" id="{EA74A324-0D12-2E8E-022F-AEA46758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627" y="4646168"/>
              <a:ext cx="2016258" cy="2016258"/>
            </a:xfrm>
            <a:prstGeom prst="rect">
              <a:avLst/>
            </a:prstGeom>
          </p:spPr>
        </p:pic>
      </p:grpSp>
      <p:grpSp>
        <p:nvGrpSpPr>
          <p:cNvPr id="5146" name="Gruppo 5145">
            <a:extLst>
              <a:ext uri="{FF2B5EF4-FFF2-40B4-BE49-F238E27FC236}">
                <a16:creationId xmlns:a16="http://schemas.microsoft.com/office/drawing/2014/main" id="{2124EE81-548C-4AE1-24CC-B439A448A0CE}"/>
              </a:ext>
            </a:extLst>
          </p:cNvPr>
          <p:cNvGrpSpPr/>
          <p:nvPr/>
        </p:nvGrpSpPr>
        <p:grpSpPr>
          <a:xfrm>
            <a:off x="-5988356" y="4735980"/>
            <a:ext cx="1784628" cy="1680639"/>
            <a:chOff x="5382479" y="4648341"/>
            <a:chExt cx="2323501" cy="2143989"/>
          </a:xfrm>
        </p:grpSpPr>
        <p:sp>
          <p:nvSpPr>
            <p:cNvPr id="5147" name="Rettangolo 5146">
              <a:extLst>
                <a:ext uri="{FF2B5EF4-FFF2-40B4-BE49-F238E27FC236}">
                  <a16:creationId xmlns:a16="http://schemas.microsoft.com/office/drawing/2014/main" id="{53600B43-0797-0C3C-01E4-7A895FDD5E29}"/>
                </a:ext>
              </a:extLst>
            </p:cNvPr>
            <p:cNvSpPr/>
            <p:nvPr/>
          </p:nvSpPr>
          <p:spPr>
            <a:xfrm>
              <a:off x="5382479" y="4648341"/>
              <a:ext cx="2323501" cy="214398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15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148" name="Immagine 5147">
              <a:extLst>
                <a:ext uri="{FF2B5EF4-FFF2-40B4-BE49-F238E27FC236}">
                  <a16:creationId xmlns:a16="http://schemas.microsoft.com/office/drawing/2014/main" id="{0DEDE7ED-B302-6690-5C0D-64D55264F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429" y="4814311"/>
              <a:ext cx="1948336" cy="1948336"/>
            </a:xfrm>
            <a:prstGeom prst="rect">
              <a:avLst/>
            </a:prstGeom>
          </p:spPr>
        </p:pic>
      </p:grpSp>
      <p:sp>
        <p:nvSpPr>
          <p:cNvPr id="5149" name="CasellaDiTesto 5148">
            <a:extLst>
              <a:ext uri="{FF2B5EF4-FFF2-40B4-BE49-F238E27FC236}">
                <a16:creationId xmlns:a16="http://schemas.microsoft.com/office/drawing/2014/main" id="{29AD5D9C-104C-E567-4C8F-FE6F4D25EB69}"/>
              </a:ext>
            </a:extLst>
          </p:cNvPr>
          <p:cNvSpPr txBox="1"/>
          <p:nvPr/>
        </p:nvSpPr>
        <p:spPr>
          <a:xfrm>
            <a:off x="-10039658" y="1702333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Michela Miccoli</a:t>
            </a:r>
          </a:p>
        </p:txBody>
      </p:sp>
      <p:sp>
        <p:nvSpPr>
          <p:cNvPr id="5150" name="CasellaDiTesto 5149">
            <a:extLst>
              <a:ext uri="{FF2B5EF4-FFF2-40B4-BE49-F238E27FC236}">
                <a16:creationId xmlns:a16="http://schemas.microsoft.com/office/drawing/2014/main" id="{8004BC90-48EA-5737-96B7-3B6C69AF9467}"/>
              </a:ext>
            </a:extLst>
          </p:cNvPr>
          <p:cNvSpPr txBox="1"/>
          <p:nvPr/>
        </p:nvSpPr>
        <p:spPr>
          <a:xfrm>
            <a:off x="-10020502" y="3788854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5151" name="CasellaDiTesto 5150">
            <a:extLst>
              <a:ext uri="{FF2B5EF4-FFF2-40B4-BE49-F238E27FC236}">
                <a16:creationId xmlns:a16="http://schemas.microsoft.com/office/drawing/2014/main" id="{9D9D5D95-C80F-B5C5-325A-11AE15ECB908}"/>
              </a:ext>
            </a:extLst>
          </p:cNvPr>
          <p:cNvSpPr txBox="1"/>
          <p:nvPr/>
        </p:nvSpPr>
        <p:spPr>
          <a:xfrm>
            <a:off x="-10039658" y="4366648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Iacopo Cinelli</a:t>
            </a:r>
          </a:p>
        </p:txBody>
      </p:sp>
      <p:sp>
        <p:nvSpPr>
          <p:cNvPr id="5152" name="CasellaDiTesto 5151">
            <a:extLst>
              <a:ext uri="{FF2B5EF4-FFF2-40B4-BE49-F238E27FC236}">
                <a16:creationId xmlns:a16="http://schemas.microsoft.com/office/drawing/2014/main" id="{466B214D-0CD2-71B3-1C74-D5F66410891A}"/>
              </a:ext>
            </a:extLst>
          </p:cNvPr>
          <p:cNvSpPr txBox="1"/>
          <p:nvPr/>
        </p:nvSpPr>
        <p:spPr>
          <a:xfrm>
            <a:off x="-10020502" y="6453169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5153" name="CasellaDiTesto 5152">
            <a:extLst>
              <a:ext uri="{FF2B5EF4-FFF2-40B4-BE49-F238E27FC236}">
                <a16:creationId xmlns:a16="http://schemas.microsoft.com/office/drawing/2014/main" id="{0A493FDE-D561-55F8-EDF0-ECF477FB846F}"/>
              </a:ext>
            </a:extLst>
          </p:cNvPr>
          <p:cNvSpPr txBox="1"/>
          <p:nvPr/>
        </p:nvSpPr>
        <p:spPr>
          <a:xfrm>
            <a:off x="-2160481" y="1702333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Samuele Verde</a:t>
            </a:r>
          </a:p>
        </p:txBody>
      </p:sp>
      <p:sp>
        <p:nvSpPr>
          <p:cNvPr id="5154" name="CasellaDiTesto 5153">
            <a:extLst>
              <a:ext uri="{FF2B5EF4-FFF2-40B4-BE49-F238E27FC236}">
                <a16:creationId xmlns:a16="http://schemas.microsoft.com/office/drawing/2014/main" id="{AC5F3597-F8CB-B6C7-C0FA-95D956ADAFF3}"/>
              </a:ext>
            </a:extLst>
          </p:cNvPr>
          <p:cNvSpPr txBox="1"/>
          <p:nvPr/>
        </p:nvSpPr>
        <p:spPr>
          <a:xfrm>
            <a:off x="-2160481" y="3788854"/>
            <a:ext cx="181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</a:t>
            </a:r>
          </a:p>
        </p:txBody>
      </p:sp>
      <p:sp>
        <p:nvSpPr>
          <p:cNvPr id="5155" name="CasellaDiTesto 5154">
            <a:extLst>
              <a:ext uri="{FF2B5EF4-FFF2-40B4-BE49-F238E27FC236}">
                <a16:creationId xmlns:a16="http://schemas.microsoft.com/office/drawing/2014/main" id="{43CA6823-3259-BD7A-F8BB-0191D654F0DC}"/>
              </a:ext>
            </a:extLst>
          </p:cNvPr>
          <p:cNvSpPr txBox="1"/>
          <p:nvPr/>
        </p:nvSpPr>
        <p:spPr>
          <a:xfrm>
            <a:off x="-6009343" y="1702333"/>
            <a:ext cx="188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Gerardo Tedesco</a:t>
            </a:r>
          </a:p>
        </p:txBody>
      </p:sp>
      <p:sp>
        <p:nvSpPr>
          <p:cNvPr id="5156" name="CasellaDiTesto 5155">
            <a:extLst>
              <a:ext uri="{FF2B5EF4-FFF2-40B4-BE49-F238E27FC236}">
                <a16:creationId xmlns:a16="http://schemas.microsoft.com/office/drawing/2014/main" id="{495566FF-86CC-5624-B756-74C09349D0F2}"/>
              </a:ext>
            </a:extLst>
          </p:cNvPr>
          <p:cNvSpPr txBox="1"/>
          <p:nvPr/>
        </p:nvSpPr>
        <p:spPr>
          <a:xfrm>
            <a:off x="-6210300" y="3788854"/>
            <a:ext cx="228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Front-end, Database</a:t>
            </a:r>
          </a:p>
        </p:txBody>
      </p:sp>
      <p:sp>
        <p:nvSpPr>
          <p:cNvPr id="5157" name="CasellaDiTesto 5156">
            <a:extLst>
              <a:ext uri="{FF2B5EF4-FFF2-40B4-BE49-F238E27FC236}">
                <a16:creationId xmlns:a16="http://schemas.microsoft.com/office/drawing/2014/main" id="{3A64DAC1-FACB-750A-2392-30C5FCDE6BC0}"/>
              </a:ext>
            </a:extLst>
          </p:cNvPr>
          <p:cNvSpPr txBox="1"/>
          <p:nvPr/>
        </p:nvSpPr>
        <p:spPr>
          <a:xfrm>
            <a:off x="-6010445" y="4384062"/>
            <a:ext cx="178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Eleonora Serini</a:t>
            </a:r>
          </a:p>
        </p:txBody>
      </p:sp>
      <p:sp>
        <p:nvSpPr>
          <p:cNvPr id="5158" name="CasellaDiTesto 5157">
            <a:extLst>
              <a:ext uri="{FF2B5EF4-FFF2-40B4-BE49-F238E27FC236}">
                <a16:creationId xmlns:a16="http://schemas.microsoft.com/office/drawing/2014/main" id="{43D1CB72-A849-533F-A8ED-1376CBBB2A64}"/>
              </a:ext>
            </a:extLst>
          </p:cNvPr>
          <p:cNvSpPr txBox="1"/>
          <p:nvPr/>
        </p:nvSpPr>
        <p:spPr>
          <a:xfrm>
            <a:off x="-6438901" y="6470583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Front-end, Back-end</a:t>
            </a:r>
          </a:p>
        </p:txBody>
      </p:sp>
      <p:sp>
        <p:nvSpPr>
          <p:cNvPr id="5161" name="Rettangolo 5160">
            <a:extLst>
              <a:ext uri="{FF2B5EF4-FFF2-40B4-BE49-F238E27FC236}">
                <a16:creationId xmlns:a16="http://schemas.microsoft.com/office/drawing/2014/main" id="{524390D6-21EF-66ED-2145-B3A11BDF67E3}"/>
              </a:ext>
            </a:extLst>
          </p:cNvPr>
          <p:cNvSpPr/>
          <p:nvPr/>
        </p:nvSpPr>
        <p:spPr>
          <a:xfrm>
            <a:off x="0" y="7200730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011BB75-AA83-7FE0-C6A2-07BC8F35F04E}"/>
              </a:ext>
            </a:extLst>
          </p:cNvPr>
          <p:cNvSpPr txBox="1"/>
          <p:nvPr/>
        </p:nvSpPr>
        <p:spPr>
          <a:xfrm>
            <a:off x="12371694" y="719775"/>
            <a:ext cx="45923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Soluzione: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64A5F71-4914-BEBD-0974-C68762B395DF}"/>
              </a:ext>
            </a:extLst>
          </p:cNvPr>
          <p:cNvSpPr txBox="1"/>
          <p:nvPr/>
        </p:nvSpPr>
        <p:spPr>
          <a:xfrm>
            <a:off x="-4729435" y="675057"/>
            <a:ext cx="45923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Problemi:</a:t>
            </a:r>
          </a:p>
        </p:txBody>
      </p:sp>
    </p:spTree>
    <p:extLst>
      <p:ext uri="{BB962C8B-B14F-4D97-AF65-F5344CB8AC3E}">
        <p14:creationId xmlns:p14="http://schemas.microsoft.com/office/powerpoint/2010/main" val="881855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126" grpId="0"/>
      <p:bldP spid="5126" grpId="1"/>
      <p:bldP spid="5127" grpId="0"/>
      <p:bldP spid="512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o 17">
            <a:extLst>
              <a:ext uri="{FF2B5EF4-FFF2-40B4-BE49-F238E27FC236}">
                <a16:creationId xmlns:a16="http://schemas.microsoft.com/office/drawing/2014/main" id="{B37975DC-5B44-432B-38C2-8B80C56C884D}"/>
              </a:ext>
            </a:extLst>
          </p:cNvPr>
          <p:cNvGrpSpPr/>
          <p:nvPr/>
        </p:nvGrpSpPr>
        <p:grpSpPr>
          <a:xfrm>
            <a:off x="-2383912" y="-1232687"/>
            <a:ext cx="17342558" cy="10628689"/>
            <a:chOff x="-2383912" y="-1232687"/>
            <a:chExt cx="17342558" cy="10628689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72A90708-06AC-AED7-A482-F6EC3F5F0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83912" y="-1232687"/>
              <a:ext cx="17342558" cy="10628689"/>
            </a:xfrm>
            <a:prstGeom prst="rect">
              <a:avLst/>
            </a:prstGeom>
          </p:spPr>
        </p:pic>
        <p:pic>
          <p:nvPicPr>
            <p:cNvPr id="15" name="Immagine 14" descr="Immagine che contiene testo, diverso, parecchi&#10;&#10;Descrizione generata automaticamente">
              <a:extLst>
                <a:ext uri="{FF2B5EF4-FFF2-40B4-BE49-F238E27FC236}">
                  <a16:creationId xmlns:a16="http://schemas.microsoft.com/office/drawing/2014/main" id="{0F17822A-E58C-E3EA-DCC1-96704C5E2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09" b="44624"/>
            <a:stretch/>
          </p:blipFill>
          <p:spPr>
            <a:xfrm>
              <a:off x="48791" y="5621192"/>
              <a:ext cx="12192000" cy="1905023"/>
            </a:xfrm>
            <a:prstGeom prst="rect">
              <a:avLst/>
            </a:prstGeom>
          </p:spPr>
        </p:pic>
        <p:pic>
          <p:nvPicPr>
            <p:cNvPr id="17" name="Immagine 16" descr="Immagine che contiene cibo, piatto, frutta, verdura&#10;&#10;Descrizione generata automaticamente">
              <a:extLst>
                <a:ext uri="{FF2B5EF4-FFF2-40B4-BE49-F238E27FC236}">
                  <a16:creationId xmlns:a16="http://schemas.microsoft.com/office/drawing/2014/main" id="{873AA4AF-7860-CCE6-83E8-9BC2BE410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83" y="-49661"/>
              <a:ext cx="12094417" cy="5670853"/>
            </a:xfrm>
            <a:prstGeom prst="rect">
              <a:avLst/>
            </a:prstGeom>
          </p:spPr>
        </p:pic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EC6CCB82-3AAD-BB32-3D53-EA9F9C41D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88" y="7721386"/>
            <a:ext cx="7520184" cy="6658708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C1EEFCD4-6706-3262-9519-623686F171A6}"/>
              </a:ext>
            </a:extLst>
          </p:cNvPr>
          <p:cNvGrpSpPr/>
          <p:nvPr/>
        </p:nvGrpSpPr>
        <p:grpSpPr>
          <a:xfrm>
            <a:off x="-9050770" y="8208855"/>
            <a:ext cx="12302087" cy="6858000"/>
            <a:chOff x="-9050770" y="8208855"/>
            <a:chExt cx="12302087" cy="6858000"/>
          </a:xfrm>
        </p:grpSpPr>
        <p:pic>
          <p:nvPicPr>
            <p:cNvPr id="9" name="Immagine 8" descr="Immagine che contiene testo, frutta, plastica, verdura&#10;&#10;Descrizione generata automaticamente">
              <a:extLst>
                <a:ext uri="{FF2B5EF4-FFF2-40B4-BE49-F238E27FC236}">
                  <a16:creationId xmlns:a16="http://schemas.microsoft.com/office/drawing/2014/main" id="{9B001EB1-B260-6BD0-8482-E46C87A7D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50770" y="8208855"/>
              <a:ext cx="12302087" cy="6858000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0E0A6AD9-0DBD-E1B7-6B61-D68D327D3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00" b="17406"/>
            <a:stretch/>
          </p:blipFill>
          <p:spPr>
            <a:xfrm>
              <a:off x="-5797408" y="8496300"/>
              <a:ext cx="8739754" cy="6172200"/>
            </a:xfrm>
            <a:prstGeom prst="roundRect">
              <a:avLst>
                <a:gd name="adj" fmla="val 16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6778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EFE9C33-F99F-BB6E-BCCD-D7128E26509F}"/>
              </a:ext>
            </a:extLst>
          </p:cNvPr>
          <p:cNvGrpSpPr/>
          <p:nvPr/>
        </p:nvGrpSpPr>
        <p:grpSpPr>
          <a:xfrm>
            <a:off x="2058300" y="0"/>
            <a:ext cx="9066066" cy="5077856"/>
            <a:chOff x="-2383912" y="-1232687"/>
            <a:chExt cx="17342558" cy="10628689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43567AF-3946-5661-50AF-54A27EA8E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83912" y="-1232687"/>
              <a:ext cx="17342558" cy="10628689"/>
            </a:xfrm>
            <a:prstGeom prst="rect">
              <a:avLst/>
            </a:prstGeom>
          </p:spPr>
        </p:pic>
        <p:pic>
          <p:nvPicPr>
            <p:cNvPr id="12" name="Immagine 11" descr="Immagine che contiene testo, diverso, parecchi&#10;&#10;Descrizione generata automaticamente">
              <a:extLst>
                <a:ext uri="{FF2B5EF4-FFF2-40B4-BE49-F238E27FC236}">
                  <a16:creationId xmlns:a16="http://schemas.microsoft.com/office/drawing/2014/main" id="{B6AE2540-63E6-50D6-667D-D9B751F4A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09" b="44624"/>
            <a:stretch/>
          </p:blipFill>
          <p:spPr>
            <a:xfrm>
              <a:off x="48791" y="5621192"/>
              <a:ext cx="12192000" cy="1905023"/>
            </a:xfrm>
            <a:prstGeom prst="rect">
              <a:avLst/>
            </a:prstGeom>
          </p:spPr>
        </p:pic>
        <p:pic>
          <p:nvPicPr>
            <p:cNvPr id="13" name="Immagine 12" descr="Immagine che contiene cibo, piatto, frutta, verdura&#10;&#10;Descrizione generata automaticamente">
              <a:extLst>
                <a:ext uri="{FF2B5EF4-FFF2-40B4-BE49-F238E27FC236}">
                  <a16:creationId xmlns:a16="http://schemas.microsoft.com/office/drawing/2014/main" id="{61CCF6FC-5F0B-2280-D701-F0CF620C0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82" y="-49660"/>
              <a:ext cx="12094418" cy="5670853"/>
            </a:xfrm>
            <a:prstGeom prst="rect">
              <a:avLst/>
            </a:prstGeom>
          </p:spPr>
        </p:pic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C47FD18F-7AB8-CF46-4CBA-34B8A435C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54" y="2233149"/>
            <a:ext cx="5245874" cy="4644932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0364598-08E5-0F1C-2B33-FEAFEDF69DB3}"/>
              </a:ext>
            </a:extLst>
          </p:cNvPr>
          <p:cNvGrpSpPr/>
          <p:nvPr/>
        </p:nvGrpSpPr>
        <p:grpSpPr>
          <a:xfrm>
            <a:off x="-301468" y="2333168"/>
            <a:ext cx="6916871" cy="3908372"/>
            <a:chOff x="-9050770" y="8208855"/>
            <a:chExt cx="12093004" cy="6858000"/>
          </a:xfrm>
        </p:grpSpPr>
        <p:pic>
          <p:nvPicPr>
            <p:cNvPr id="6" name="Immagine 5" descr="Immagine che contiene testo, frutta, plastica, verdura&#10;&#10;Descrizione generata automaticamente">
              <a:extLst>
                <a:ext uri="{FF2B5EF4-FFF2-40B4-BE49-F238E27FC236}">
                  <a16:creationId xmlns:a16="http://schemas.microsoft.com/office/drawing/2014/main" id="{BBC1A229-FEF8-0A3B-33E5-14B8DE323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050770" y="8208855"/>
              <a:ext cx="12093004" cy="685800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1637373F-07B9-EB42-04D7-CFCBCF8C6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00" b="17406"/>
            <a:stretch/>
          </p:blipFill>
          <p:spPr>
            <a:xfrm>
              <a:off x="-5830819" y="8512454"/>
              <a:ext cx="8579418" cy="6172200"/>
            </a:xfrm>
            <a:prstGeom prst="roundRect">
              <a:avLst>
                <a:gd name="adj" fmla="val 1698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400350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662568" y="2722965"/>
            <a:ext cx="49098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Candara Light" panose="020E0502030303020204" pitchFamily="34" charset="0"/>
              </a:rPr>
              <a:t>Passaggio da Visual Studio a Spring dispendioso</a:t>
            </a:r>
            <a:endParaRPr lang="it-IT" sz="2000" dirty="0">
              <a:latin typeface="Candara Light" panose="020E0502030303020204" pitchFamily="34" charset="0"/>
            </a:endParaRP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FC6CE9-F85A-CB4B-8523-199902000073}"/>
              </a:ext>
            </a:extLst>
          </p:cNvPr>
          <p:cNvSpPr txBox="1"/>
          <p:nvPr/>
        </p:nvSpPr>
        <p:spPr>
          <a:xfrm>
            <a:off x="6977370" y="8094102"/>
            <a:ext cx="37540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andara" panose="020E0502030303020204" pitchFamily="34" charset="0"/>
              </a:rPr>
              <a:t>Visualizzazione anche da smartphone</a:t>
            </a:r>
          </a:p>
          <a:p>
            <a:pPr algn="ctr"/>
            <a:endParaRPr lang="it-IT" sz="2000" dirty="0">
              <a:latin typeface="Candara" panose="020E0502030303020204" pitchFamily="34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4500230-9F10-13CC-29B9-FE16E481D550}"/>
              </a:ext>
            </a:extLst>
          </p:cNvPr>
          <p:cNvGrpSpPr/>
          <p:nvPr/>
        </p:nvGrpSpPr>
        <p:grpSpPr>
          <a:xfrm>
            <a:off x="2008596" y="7249791"/>
            <a:ext cx="3754025" cy="3655242"/>
            <a:chOff x="1741896" y="2258691"/>
            <a:chExt cx="3754025" cy="3655242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A0FDBE5A-2293-72F7-2900-CD5F48E497F7}"/>
                </a:ext>
              </a:extLst>
            </p:cNvPr>
            <p:cNvSpPr/>
            <p:nvPr/>
          </p:nvSpPr>
          <p:spPr>
            <a:xfrm>
              <a:off x="1741896" y="2258691"/>
              <a:ext cx="3754025" cy="3655242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 descr="Immagine che contiene testo, elettronico, schermo, screenshot&#10;&#10;Descrizione generata automaticamente">
              <a:extLst>
                <a:ext uri="{FF2B5EF4-FFF2-40B4-BE49-F238E27FC236}">
                  <a16:creationId xmlns:a16="http://schemas.microsoft.com/office/drawing/2014/main" id="{50F81831-4D86-2569-526D-79D3E0B4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127" y="2666413"/>
              <a:ext cx="1613562" cy="2848768"/>
            </a:xfrm>
            <a:prstGeom prst="rect">
              <a:avLst/>
            </a:prstGeom>
          </p:spPr>
        </p:pic>
      </p:grp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9E08CDE-33C8-7F8D-9FC5-EDD0A372CE0E}"/>
              </a:ext>
            </a:extLst>
          </p:cNvPr>
          <p:cNvCxnSpPr>
            <a:cxnSpLocks/>
          </p:cNvCxnSpPr>
          <p:nvPr/>
        </p:nvCxnSpPr>
        <p:spPr>
          <a:xfrm>
            <a:off x="6059488" y="2637867"/>
            <a:ext cx="0" cy="2583689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BAC219-30C7-5E40-8261-535459F62241}"/>
              </a:ext>
            </a:extLst>
          </p:cNvPr>
          <p:cNvSpPr txBox="1"/>
          <p:nvPr/>
        </p:nvSpPr>
        <p:spPr>
          <a:xfrm>
            <a:off x="6767783" y="684027"/>
            <a:ext cx="45923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Soluzione: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1539FD-6458-72EA-5BFE-1D5C8B55731B}"/>
              </a:ext>
            </a:extLst>
          </p:cNvPr>
          <p:cNvSpPr txBox="1"/>
          <p:nvPr/>
        </p:nvSpPr>
        <p:spPr>
          <a:xfrm>
            <a:off x="831872" y="684027"/>
            <a:ext cx="45923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Problemi: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A944962-4C54-CB36-5B6B-63C58579228F}"/>
              </a:ext>
            </a:extLst>
          </p:cNvPr>
          <p:cNvSpPr txBox="1"/>
          <p:nvPr/>
        </p:nvSpPr>
        <p:spPr>
          <a:xfrm>
            <a:off x="6614733" y="2743583"/>
            <a:ext cx="490989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Candara Light" panose="020E0502030303020204" pitchFamily="34" charset="0"/>
              </a:rPr>
              <a:t>Collaborazione tra membri Front-end e Back-end per risolvere gli errori</a:t>
            </a:r>
            <a:endParaRPr lang="it-IT" sz="1600" dirty="0">
              <a:latin typeface="Candara Light" panose="020E0502030303020204" pitchFamily="34" charset="0"/>
            </a:endParaRP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E5DABF-1736-1116-B82C-5FCC69029D14}"/>
              </a:ext>
            </a:extLst>
          </p:cNvPr>
          <p:cNvSpPr txBox="1"/>
          <p:nvPr/>
        </p:nvSpPr>
        <p:spPr>
          <a:xfrm>
            <a:off x="607343" y="2722965"/>
            <a:ext cx="49098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Candara Light" panose="020E0502030303020204" pitchFamily="34" charset="0"/>
              </a:rPr>
              <a:t>Ritardo riscontrato durante i primi giorni</a:t>
            </a:r>
            <a:endParaRPr lang="it-IT" sz="2000" dirty="0">
              <a:latin typeface="Candara Light" panose="020E0502030303020204" pitchFamily="34" charset="0"/>
            </a:endParaRP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68D0B9-C516-EB29-B9E4-68967E8EE821}"/>
              </a:ext>
            </a:extLst>
          </p:cNvPr>
          <p:cNvSpPr txBox="1"/>
          <p:nvPr/>
        </p:nvSpPr>
        <p:spPr>
          <a:xfrm>
            <a:off x="6674765" y="2743583"/>
            <a:ext cx="490989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Candara Light" panose="020E0502030303020204" pitchFamily="34" charset="0"/>
              </a:rPr>
              <a:t>Impegno e divisione del lavoro tra tutti i membri del gruppo in modo equo</a:t>
            </a:r>
            <a:endParaRPr lang="it-IT" sz="1600" dirty="0">
              <a:latin typeface="Candara Light" panose="020E0502030303020204" pitchFamily="34" charset="0"/>
            </a:endParaRP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3A12686-2B05-54BF-7CE0-65D06FC01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33855"/>
            <a:ext cx="12192000" cy="6858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60D1A83-35D7-BA23-DDA3-DE8F35E54EDC}"/>
              </a:ext>
            </a:extLst>
          </p:cNvPr>
          <p:cNvSpPr txBox="1"/>
          <p:nvPr/>
        </p:nvSpPr>
        <p:spPr>
          <a:xfrm>
            <a:off x="5882972" y="7729678"/>
            <a:ext cx="6761584" cy="3785652"/>
          </a:xfrm>
          <a:prstGeom prst="rect">
            <a:avLst/>
          </a:prstGeom>
          <a:noFill/>
          <a:scene3d>
            <a:camera prst="perspectiveLeft">
              <a:rot lat="600000" lon="2400000" rev="0"/>
            </a:camera>
            <a:lightRig rig="threePt" dir="t"/>
          </a:scene3d>
        </p:spPr>
        <p:txBody>
          <a:bodyPr wrap="square" numCol="1" rtlCol="0">
            <a:spAutoFit/>
          </a:bodyPr>
          <a:lstStyle/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Giovanni Mazzucato</a:t>
            </a:r>
          </a:p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Eleonora Serini</a:t>
            </a:r>
          </a:p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Iacopo Cinelli</a:t>
            </a:r>
          </a:p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Michela Miccoli</a:t>
            </a:r>
          </a:p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Samuele Verde</a:t>
            </a:r>
          </a:p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Gerardo Tedesco</a:t>
            </a:r>
          </a:p>
        </p:txBody>
      </p:sp>
    </p:spTree>
    <p:extLst>
      <p:ext uri="{BB962C8B-B14F-4D97-AF65-F5344CB8AC3E}">
        <p14:creationId xmlns:p14="http://schemas.microsoft.com/office/powerpoint/2010/main" val="42398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14" grpId="0"/>
      <p:bldP spid="14" grpId="1"/>
      <p:bldP spid="3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97EDFA2-A355-4C44-145E-49CADD8957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5B7B7"/>
          </a:solidFill>
          <a:ln>
            <a:solidFill>
              <a:srgbClr val="F5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0AD304-5CFC-4F3F-FEA7-9921DA84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0810B5-46F4-DE2B-23FB-5D8D571A2131}"/>
              </a:ext>
            </a:extLst>
          </p:cNvPr>
          <p:cNvSpPr txBox="1"/>
          <p:nvPr/>
        </p:nvSpPr>
        <p:spPr>
          <a:xfrm>
            <a:off x="5836318" y="2821780"/>
            <a:ext cx="6761584" cy="2123658"/>
          </a:xfrm>
          <a:prstGeom prst="rect">
            <a:avLst/>
          </a:prstGeom>
          <a:noFill/>
          <a:scene3d>
            <a:camera prst="perspectiveLeft">
              <a:rot lat="600000" lon="2400000" rev="0"/>
            </a:camera>
            <a:lightRig rig="threePt" dir="t"/>
          </a:scene3d>
        </p:spPr>
        <p:txBody>
          <a:bodyPr wrap="square" numCol="1" rtlCol="0">
            <a:spAutoFit/>
          </a:bodyPr>
          <a:lstStyle/>
          <a:p>
            <a:pPr algn="ctr"/>
            <a:r>
              <a:rPr lang="it-IT" sz="66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Grazie </a:t>
            </a:r>
          </a:p>
          <a:p>
            <a:pPr algn="ctr"/>
            <a:r>
              <a:rPr lang="it-IT" sz="66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dell’attenzione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92E2F1-3212-5FC7-1B52-C57E1DA55D55}"/>
              </a:ext>
            </a:extLst>
          </p:cNvPr>
          <p:cNvSpPr txBox="1"/>
          <p:nvPr/>
        </p:nvSpPr>
        <p:spPr>
          <a:xfrm>
            <a:off x="3985817" y="-1810139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E0D981-606C-4A66-0C6F-8B98C38DD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45" y="-1"/>
            <a:ext cx="4001081" cy="22619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1376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297EDFA2-A355-4C44-145E-49CADD8957D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5B7B7"/>
          </a:solidFill>
          <a:ln>
            <a:solidFill>
              <a:srgbClr val="F5B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0810B5-46F4-DE2B-23FB-5D8D571A2131}"/>
              </a:ext>
            </a:extLst>
          </p:cNvPr>
          <p:cNvSpPr txBox="1"/>
          <p:nvPr/>
        </p:nvSpPr>
        <p:spPr>
          <a:xfrm>
            <a:off x="5882972" y="2261943"/>
            <a:ext cx="6761584" cy="3785652"/>
          </a:xfrm>
          <a:prstGeom prst="rect">
            <a:avLst/>
          </a:prstGeom>
          <a:noFill/>
          <a:scene3d>
            <a:camera prst="perspectiveLeft">
              <a:rot lat="600000" lon="2400000" rev="0"/>
            </a:camera>
            <a:lightRig rig="threePt" dir="t"/>
          </a:scene3d>
        </p:spPr>
        <p:txBody>
          <a:bodyPr wrap="square" numCol="1" rtlCol="0">
            <a:spAutoFit/>
          </a:bodyPr>
          <a:lstStyle/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Giovanni Mazzucato</a:t>
            </a:r>
          </a:p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Eleonora Serini</a:t>
            </a:r>
          </a:p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Iacopo Cinelli</a:t>
            </a:r>
          </a:p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Michela Miccoli</a:t>
            </a:r>
          </a:p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Samuele Verde</a:t>
            </a:r>
          </a:p>
          <a:p>
            <a:pPr algn="ctr"/>
            <a:r>
              <a:rPr lang="it-IT" sz="4000" b="1" dirty="0">
                <a:solidFill>
                  <a:srgbClr val="FCF4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anose="020E0502030303020204" pitchFamily="34" charset="0"/>
              </a:rPr>
              <a:t>Gerardo Tedesco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92E2F1-3212-5FC7-1B52-C57E1DA55D55}"/>
              </a:ext>
            </a:extLst>
          </p:cNvPr>
          <p:cNvSpPr txBox="1"/>
          <p:nvPr/>
        </p:nvSpPr>
        <p:spPr>
          <a:xfrm>
            <a:off x="3985817" y="-1810139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27C11CB-4E9B-096B-FB9D-99059F95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6807" y="1729697"/>
            <a:ext cx="6562411" cy="432158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E0D981-606C-4A66-0C6F-8B98C38DD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45" y="-1"/>
            <a:ext cx="4001081" cy="2261943"/>
          </a:xfrm>
          <a:prstGeom prst="rect">
            <a:avLst/>
          </a:prstGeom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18F9CBE-CD88-7068-EE14-13EFEC114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BB9E274A-4C2E-7192-EEB4-36BD1F1AE9D0}"/>
              </a:ext>
            </a:extLst>
          </p:cNvPr>
          <p:cNvGrpSpPr/>
          <p:nvPr/>
        </p:nvGrpSpPr>
        <p:grpSpPr>
          <a:xfrm>
            <a:off x="7485682" y="3506924"/>
            <a:ext cx="791164" cy="767373"/>
            <a:chOff x="1744824" y="2118049"/>
            <a:chExt cx="3144417" cy="2877904"/>
          </a:xfrm>
        </p:grpSpPr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4D501352-2115-059C-4FBA-1FFE1551C15C}"/>
                </a:ext>
              </a:extLst>
            </p:cNvPr>
            <p:cNvSpPr/>
            <p:nvPr/>
          </p:nvSpPr>
          <p:spPr>
            <a:xfrm>
              <a:off x="1744824" y="2118049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B9392BF-9BBF-B38A-1FD6-1B1EFCD5C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89" y="2145066"/>
              <a:ext cx="2594886" cy="2594886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9AA5464F-25EC-C65F-3424-923C27E9A99C}"/>
              </a:ext>
            </a:extLst>
          </p:cNvPr>
          <p:cNvGrpSpPr/>
          <p:nvPr/>
        </p:nvGrpSpPr>
        <p:grpSpPr>
          <a:xfrm>
            <a:off x="7485682" y="4676275"/>
            <a:ext cx="791164" cy="760170"/>
            <a:chOff x="4889240" y="1486381"/>
            <a:chExt cx="3144417" cy="2877904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92D18D6D-BC6B-BE1C-6741-628173B8A823}"/>
                </a:ext>
              </a:extLst>
            </p:cNvPr>
            <p:cNvSpPr/>
            <p:nvPr/>
          </p:nvSpPr>
          <p:spPr>
            <a:xfrm>
              <a:off x="4889240" y="1486381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A25B75E-64C3-DE49-566D-494A5668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74" y="1780503"/>
              <a:ext cx="2260711" cy="2260711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50E1718-6796-3967-7BF3-93EA91C34847}"/>
              </a:ext>
            </a:extLst>
          </p:cNvPr>
          <p:cNvGrpSpPr/>
          <p:nvPr/>
        </p:nvGrpSpPr>
        <p:grpSpPr>
          <a:xfrm>
            <a:off x="7485682" y="2286747"/>
            <a:ext cx="791164" cy="818199"/>
            <a:chOff x="8671248" y="1946371"/>
            <a:chExt cx="3144417" cy="3030061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FBA7872F-2875-0349-DCE2-8FDF4572B714}"/>
                </a:ext>
              </a:extLst>
            </p:cNvPr>
            <p:cNvSpPr/>
            <p:nvPr/>
          </p:nvSpPr>
          <p:spPr>
            <a:xfrm>
              <a:off x="8671248" y="2098528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 descr="Immagine che contiene freccia&#10;&#10;Descrizione generata automaticamente">
              <a:extLst>
                <a:ext uri="{FF2B5EF4-FFF2-40B4-BE49-F238E27FC236}">
                  <a16:creationId xmlns:a16="http://schemas.microsoft.com/office/drawing/2014/main" id="{BA264DDC-4CCB-81E4-7D7F-C71B1671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263" y="1946371"/>
              <a:ext cx="3030061" cy="3030061"/>
            </a:xfrm>
            <a:prstGeom prst="rect">
              <a:avLst/>
            </a:prstGeom>
          </p:spPr>
        </p:pic>
      </p:grp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0F5BFE-831C-E321-D5FF-10E55DEC1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9" y="2563143"/>
            <a:ext cx="5341187" cy="3517367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AB54BAD-991A-0603-ED38-5ABE49FDFB46}"/>
              </a:ext>
            </a:extLst>
          </p:cNvPr>
          <p:cNvSpPr txBox="1"/>
          <p:nvPr/>
        </p:nvSpPr>
        <p:spPr>
          <a:xfrm>
            <a:off x="8462658" y="2465013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Primi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B88CCD5-A10C-B910-CF7C-7CCD3D8F6B5A}"/>
              </a:ext>
            </a:extLst>
          </p:cNvPr>
          <p:cNvSpPr txBox="1"/>
          <p:nvPr/>
        </p:nvSpPr>
        <p:spPr>
          <a:xfrm>
            <a:off x="8462658" y="3629249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Secondi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A9FC7F5-5751-082C-05DF-B3180FED2485}"/>
              </a:ext>
            </a:extLst>
          </p:cNvPr>
          <p:cNvSpPr txBox="1"/>
          <p:nvPr/>
        </p:nvSpPr>
        <p:spPr>
          <a:xfrm>
            <a:off x="8462658" y="4818331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Dolci</a:t>
            </a:r>
            <a:endParaRPr lang="it-IT" dirty="0">
              <a:latin typeface="Candara" panose="020E0502030303020204" pitchFamily="34" charset="0"/>
            </a:endParaRPr>
          </a:p>
        </p:txBody>
      </p:sp>
      <p:pic>
        <p:nvPicPr>
          <p:cNvPr id="13" name="Immagine 12" descr="Immagine che contiene cibo, piatto, forchetta, pasta&#10;&#10;Descrizione generata automaticamente">
            <a:extLst>
              <a:ext uri="{FF2B5EF4-FFF2-40B4-BE49-F238E27FC236}">
                <a16:creationId xmlns:a16="http://schemas.microsoft.com/office/drawing/2014/main" id="{3C961D2B-C672-774E-4ADB-E962BE4B1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9" y="8115968"/>
            <a:ext cx="5793666" cy="3860030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03F81065-81CD-9CEC-6B4C-6271905A676E}"/>
              </a:ext>
            </a:extLst>
          </p:cNvPr>
          <p:cNvGrpSpPr/>
          <p:nvPr/>
        </p:nvGrpSpPr>
        <p:grpSpPr>
          <a:xfrm>
            <a:off x="7636608" y="8816276"/>
            <a:ext cx="3108089" cy="998376"/>
            <a:chOff x="7661810" y="3849658"/>
            <a:chExt cx="3108089" cy="998376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CB7BB27C-628A-351A-DBD5-917B55B108EA}"/>
                </a:ext>
              </a:extLst>
            </p:cNvPr>
            <p:cNvSpPr/>
            <p:nvPr/>
          </p:nvSpPr>
          <p:spPr>
            <a:xfrm>
              <a:off x="7661810" y="3849658"/>
              <a:ext cx="3108089" cy="998376"/>
            </a:xfrm>
            <a:prstGeom prst="rect">
              <a:avLst/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8F61D9D-3F34-6948-F0F9-9B0691DB0753}"/>
                </a:ext>
              </a:extLst>
            </p:cNvPr>
            <p:cNvSpPr txBox="1"/>
            <p:nvPr/>
          </p:nvSpPr>
          <p:spPr>
            <a:xfrm>
              <a:off x="7793508" y="4164180"/>
              <a:ext cx="290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Back to the future 2002" panose="02000000000000000000" pitchFamily="2" charset="0"/>
                </a:rPr>
                <a:t>Ultima ricetta &gt;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EC92265-C9DE-1B98-A16A-50D4486526CC}"/>
              </a:ext>
            </a:extLst>
          </p:cNvPr>
          <p:cNvSpPr txBox="1"/>
          <p:nvPr/>
        </p:nvSpPr>
        <p:spPr>
          <a:xfrm>
            <a:off x="7541865" y="10042362"/>
            <a:ext cx="3350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Candara" panose="020E0502030303020204" pitchFamily="34" charset="0"/>
              </a:rPr>
              <a:t>In evidenza nella Homepage</a:t>
            </a: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4E47CB54-7A18-EBAA-BCB9-FFC4F953A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" y="6257022"/>
            <a:ext cx="11786236" cy="1272747"/>
          </a:xfrm>
          <a:prstGeom prst="rect">
            <a:avLst/>
          </a:prstGeom>
          <a:effectLst>
            <a:outerShdw blurRad="76200" dist="38100" dir="18900000" algn="bl" rotWithShape="0">
              <a:prstClr val="black">
                <a:alpha val="23000"/>
              </a:prstClr>
            </a:outerShdw>
          </a:effec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B05FB3-F9F1-D492-96F8-35B12C4DBE3E}"/>
              </a:ext>
            </a:extLst>
          </p:cNvPr>
          <p:cNvSpPr txBox="1"/>
          <p:nvPr/>
        </p:nvSpPr>
        <p:spPr>
          <a:xfrm>
            <a:off x="1201300" y="1897183"/>
            <a:ext cx="4474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ndara" panose="020E0502030303020204" pitchFamily="34" charset="0"/>
              </a:rPr>
              <a:t>Si vuole realizzare il portale web di una rivista che si occupa di cucina e ricette.</a:t>
            </a:r>
          </a:p>
        </p:txBody>
      </p:sp>
    </p:spTree>
    <p:extLst>
      <p:ext uri="{BB962C8B-B14F-4D97-AF65-F5344CB8AC3E}">
        <p14:creationId xmlns:p14="http://schemas.microsoft.com/office/powerpoint/2010/main" val="3546559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345233" y="2391193"/>
            <a:ext cx="11408617" cy="4466809"/>
          </a:xfrm>
          <a:prstGeom prst="rect">
            <a:avLst/>
          </a:prstGeom>
          <a:solidFill>
            <a:srgbClr val="F5B7B7"/>
          </a:solidFill>
          <a:ln w="6350">
            <a:solidFill>
              <a:schemeClr val="bg2">
                <a:lumMod val="50000"/>
              </a:schemeClr>
            </a:solidFill>
          </a:ln>
          <a:effectLst>
            <a:outerShdw blurRad="76200" dist="38100" dir="18900000" algn="b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pic>
        <p:nvPicPr>
          <p:cNvPr id="3" name="Immagine 2" descr="Immagine che contiene cibo, piatto, forchetta, pasta&#10;&#10;Descrizione generata automaticamente">
            <a:extLst>
              <a:ext uri="{FF2B5EF4-FFF2-40B4-BE49-F238E27FC236}">
                <a16:creationId xmlns:a16="http://schemas.microsoft.com/office/drawing/2014/main" id="{522BC2D1-C6FE-198A-9551-828D3C778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9" y="2722162"/>
            <a:ext cx="5793666" cy="3860030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C28885E5-1626-B435-CA67-D0B25894782E}"/>
              </a:ext>
            </a:extLst>
          </p:cNvPr>
          <p:cNvGrpSpPr/>
          <p:nvPr/>
        </p:nvGrpSpPr>
        <p:grpSpPr>
          <a:xfrm>
            <a:off x="7636608" y="3422470"/>
            <a:ext cx="3108089" cy="998376"/>
            <a:chOff x="7661810" y="3849658"/>
            <a:chExt cx="3108089" cy="998376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4B7D436B-B32D-637B-4F70-F12723550433}"/>
                </a:ext>
              </a:extLst>
            </p:cNvPr>
            <p:cNvSpPr/>
            <p:nvPr/>
          </p:nvSpPr>
          <p:spPr>
            <a:xfrm>
              <a:off x="7661810" y="3849658"/>
              <a:ext cx="3108089" cy="998376"/>
            </a:xfrm>
            <a:prstGeom prst="rect">
              <a:avLst/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CFDD1B0-E9A4-5C5A-254B-945C42CCD9E3}"/>
                </a:ext>
              </a:extLst>
            </p:cNvPr>
            <p:cNvSpPr txBox="1"/>
            <p:nvPr/>
          </p:nvSpPr>
          <p:spPr>
            <a:xfrm>
              <a:off x="7793508" y="4164180"/>
              <a:ext cx="290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Back to the future 2002" panose="02000000000000000000" pitchFamily="2" charset="0"/>
                </a:rPr>
                <a:t>Ultima ricetta &gt;</a:t>
              </a:r>
            </a:p>
          </p:txBody>
        </p:sp>
      </p:grp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6F8FF2A-0F43-10E7-0CF3-2418FFDA7737}"/>
              </a:ext>
            </a:extLst>
          </p:cNvPr>
          <p:cNvSpPr txBox="1"/>
          <p:nvPr/>
        </p:nvSpPr>
        <p:spPr>
          <a:xfrm>
            <a:off x="7541865" y="4648556"/>
            <a:ext cx="3350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Candara" panose="020E0502030303020204" pitchFamily="34" charset="0"/>
              </a:rPr>
              <a:t>In evidenza nella Homepage</a:t>
            </a:r>
          </a:p>
        </p:txBody>
      </p:sp>
      <p:pic>
        <p:nvPicPr>
          <p:cNvPr id="42" name="Immagine 41" descr="Immagine che contiene testo&#10;&#10;Descrizione generata automaticamente">
            <a:extLst>
              <a:ext uri="{FF2B5EF4-FFF2-40B4-BE49-F238E27FC236}">
                <a16:creationId xmlns:a16="http://schemas.microsoft.com/office/drawing/2014/main" id="{0019E4C9-3958-DA57-A993-929201152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3" y="-4590085"/>
            <a:ext cx="6562411" cy="4321588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8F2209D6-8245-742D-F8C3-347FA3A4A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1134893"/>
            <a:ext cx="11786236" cy="1272747"/>
          </a:xfrm>
          <a:prstGeom prst="rect">
            <a:avLst/>
          </a:prstGeom>
          <a:effectLst>
            <a:outerShdw blurRad="76200" dist="38100" dir="18900000" algn="bl" rotWithShape="0">
              <a:prstClr val="black">
                <a:alpha val="23000"/>
              </a:prstClr>
            </a:outerShdw>
          </a:effectLst>
        </p:spPr>
      </p:pic>
      <p:grpSp>
        <p:nvGrpSpPr>
          <p:cNvPr id="61" name="Gruppo 60">
            <a:extLst>
              <a:ext uri="{FF2B5EF4-FFF2-40B4-BE49-F238E27FC236}">
                <a16:creationId xmlns:a16="http://schemas.microsoft.com/office/drawing/2014/main" id="{880FDA2F-E95D-7324-C7D4-EA859190E314}"/>
              </a:ext>
            </a:extLst>
          </p:cNvPr>
          <p:cNvGrpSpPr/>
          <p:nvPr/>
        </p:nvGrpSpPr>
        <p:grpSpPr>
          <a:xfrm>
            <a:off x="7526322" y="-2538276"/>
            <a:ext cx="791164" cy="767373"/>
            <a:chOff x="1744824" y="2118049"/>
            <a:chExt cx="3144417" cy="2877904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7F1D2D93-3055-137B-C33D-FE37FD08D1A1}"/>
                </a:ext>
              </a:extLst>
            </p:cNvPr>
            <p:cNvSpPr/>
            <p:nvPr/>
          </p:nvSpPr>
          <p:spPr>
            <a:xfrm>
              <a:off x="1744824" y="2118049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7F97001F-F7EC-F142-0EC8-BF2B6258D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89" y="2145066"/>
              <a:ext cx="2594886" cy="2594886"/>
            </a:xfrm>
            <a:prstGeom prst="rect">
              <a:avLst/>
            </a:prstGeom>
          </p:spPr>
        </p:pic>
      </p:grpSp>
      <p:grpSp>
        <p:nvGrpSpPr>
          <p:cNvPr id="1024" name="Gruppo 1023">
            <a:extLst>
              <a:ext uri="{FF2B5EF4-FFF2-40B4-BE49-F238E27FC236}">
                <a16:creationId xmlns:a16="http://schemas.microsoft.com/office/drawing/2014/main" id="{33F37974-E43B-1167-2C3D-D212880D8380}"/>
              </a:ext>
            </a:extLst>
          </p:cNvPr>
          <p:cNvGrpSpPr/>
          <p:nvPr/>
        </p:nvGrpSpPr>
        <p:grpSpPr>
          <a:xfrm>
            <a:off x="7526322" y="-1368925"/>
            <a:ext cx="791164" cy="760170"/>
            <a:chOff x="4889240" y="1486381"/>
            <a:chExt cx="3144417" cy="2877904"/>
          </a:xfrm>
        </p:grpSpPr>
        <p:sp>
          <p:nvSpPr>
            <p:cNvPr id="1025" name="Ovale 1024">
              <a:extLst>
                <a:ext uri="{FF2B5EF4-FFF2-40B4-BE49-F238E27FC236}">
                  <a16:creationId xmlns:a16="http://schemas.microsoft.com/office/drawing/2014/main" id="{BF65458C-0B3C-DF8F-8B96-9F0C15D69685}"/>
                </a:ext>
              </a:extLst>
            </p:cNvPr>
            <p:cNvSpPr/>
            <p:nvPr/>
          </p:nvSpPr>
          <p:spPr>
            <a:xfrm>
              <a:off x="4889240" y="1486381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27" name="Immagine 1026">
              <a:extLst>
                <a:ext uri="{FF2B5EF4-FFF2-40B4-BE49-F238E27FC236}">
                  <a16:creationId xmlns:a16="http://schemas.microsoft.com/office/drawing/2014/main" id="{68C7FE1A-8A44-5366-46F1-DA1030E68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74" y="1780503"/>
              <a:ext cx="2260711" cy="2260711"/>
            </a:xfrm>
            <a:prstGeom prst="rect">
              <a:avLst/>
            </a:prstGeom>
          </p:spPr>
        </p:pic>
      </p:grpSp>
      <p:grpSp>
        <p:nvGrpSpPr>
          <p:cNvPr id="1029" name="Gruppo 1028">
            <a:extLst>
              <a:ext uri="{FF2B5EF4-FFF2-40B4-BE49-F238E27FC236}">
                <a16:creationId xmlns:a16="http://schemas.microsoft.com/office/drawing/2014/main" id="{0D9C50C4-962C-D0E5-56C2-0B11C887C437}"/>
              </a:ext>
            </a:extLst>
          </p:cNvPr>
          <p:cNvGrpSpPr/>
          <p:nvPr/>
        </p:nvGrpSpPr>
        <p:grpSpPr>
          <a:xfrm>
            <a:off x="7526322" y="-3758453"/>
            <a:ext cx="791164" cy="818199"/>
            <a:chOff x="8671248" y="1946371"/>
            <a:chExt cx="3144417" cy="3030061"/>
          </a:xfrm>
        </p:grpSpPr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AC5F5A2A-002F-42CD-D14D-C367199BC878}"/>
                </a:ext>
              </a:extLst>
            </p:cNvPr>
            <p:cNvSpPr/>
            <p:nvPr/>
          </p:nvSpPr>
          <p:spPr>
            <a:xfrm>
              <a:off x="8671248" y="2098528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Immagine 1031" descr="Immagine che contiene freccia&#10;&#10;Descrizione generata automaticamente">
              <a:extLst>
                <a:ext uri="{FF2B5EF4-FFF2-40B4-BE49-F238E27FC236}">
                  <a16:creationId xmlns:a16="http://schemas.microsoft.com/office/drawing/2014/main" id="{45EDE19F-6815-F1F7-828F-EBD7F630B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263" y="1946371"/>
              <a:ext cx="3030061" cy="3030061"/>
            </a:xfrm>
            <a:prstGeom prst="rect">
              <a:avLst/>
            </a:prstGeom>
          </p:spPr>
        </p:pic>
      </p:grpSp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E09BB4C3-37C3-B2D3-DE72-0FAC64EC6A2B}"/>
              </a:ext>
            </a:extLst>
          </p:cNvPr>
          <p:cNvSpPr txBox="1"/>
          <p:nvPr/>
        </p:nvSpPr>
        <p:spPr>
          <a:xfrm>
            <a:off x="8503298" y="-3580187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Primi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477EA774-A41B-6802-AAAE-4C33DF5B11A0}"/>
              </a:ext>
            </a:extLst>
          </p:cNvPr>
          <p:cNvSpPr txBox="1"/>
          <p:nvPr/>
        </p:nvSpPr>
        <p:spPr>
          <a:xfrm>
            <a:off x="8503298" y="-2415951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Secondi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1035" name="CasellaDiTesto 1034">
            <a:extLst>
              <a:ext uri="{FF2B5EF4-FFF2-40B4-BE49-F238E27FC236}">
                <a16:creationId xmlns:a16="http://schemas.microsoft.com/office/drawing/2014/main" id="{1CF74B51-AA80-6BEC-138A-22830783322D}"/>
              </a:ext>
            </a:extLst>
          </p:cNvPr>
          <p:cNvSpPr txBox="1"/>
          <p:nvPr/>
        </p:nvSpPr>
        <p:spPr>
          <a:xfrm>
            <a:off x="8503298" y="-1226869"/>
            <a:ext cx="234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ndara" panose="020E0502030303020204" pitchFamily="34" charset="0"/>
              </a:rPr>
              <a:t>Dolci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</p:spTree>
    <p:extLst>
      <p:ext uri="{BB962C8B-B14F-4D97-AF65-F5344CB8AC3E}">
        <p14:creationId xmlns:p14="http://schemas.microsoft.com/office/powerpoint/2010/main" val="61819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599105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0F5BFE-831C-E321-D5FF-10E55DEC1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3" y="1729697"/>
            <a:ext cx="6562411" cy="432158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pic>
        <p:nvPicPr>
          <p:cNvPr id="13" name="Immagine 12" descr="Immagine che contiene cibo, piatto, forchetta, pasta&#10;&#10;Descrizione generata automaticamente">
            <a:extLst>
              <a:ext uri="{FF2B5EF4-FFF2-40B4-BE49-F238E27FC236}">
                <a16:creationId xmlns:a16="http://schemas.microsoft.com/office/drawing/2014/main" id="{3C961D2B-C672-774E-4ADB-E962BE4B1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9" y="8115968"/>
            <a:ext cx="5793666" cy="3860030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03F81065-81CD-9CEC-6B4C-6271905A676E}"/>
              </a:ext>
            </a:extLst>
          </p:cNvPr>
          <p:cNvGrpSpPr/>
          <p:nvPr/>
        </p:nvGrpSpPr>
        <p:grpSpPr>
          <a:xfrm>
            <a:off x="7636608" y="8816276"/>
            <a:ext cx="3108089" cy="998376"/>
            <a:chOff x="7661810" y="3849658"/>
            <a:chExt cx="3108089" cy="998376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CB7BB27C-628A-351A-DBD5-917B55B108EA}"/>
                </a:ext>
              </a:extLst>
            </p:cNvPr>
            <p:cNvSpPr/>
            <p:nvPr/>
          </p:nvSpPr>
          <p:spPr>
            <a:xfrm>
              <a:off x="7661810" y="3849658"/>
              <a:ext cx="3108089" cy="998376"/>
            </a:xfrm>
            <a:prstGeom prst="rect">
              <a:avLst/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88F61D9D-3F34-6948-F0F9-9B0691DB0753}"/>
                </a:ext>
              </a:extLst>
            </p:cNvPr>
            <p:cNvSpPr txBox="1"/>
            <p:nvPr/>
          </p:nvSpPr>
          <p:spPr>
            <a:xfrm>
              <a:off x="7793508" y="4164180"/>
              <a:ext cx="290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  <a:latin typeface="Back to the future 2002" panose="02000000000000000000" pitchFamily="2" charset="0"/>
                </a:rPr>
                <a:t>Ultima ricetta &gt;</a:t>
              </a:r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EC92265-C9DE-1B98-A16A-50D4486526CC}"/>
              </a:ext>
            </a:extLst>
          </p:cNvPr>
          <p:cNvSpPr txBox="1"/>
          <p:nvPr/>
        </p:nvSpPr>
        <p:spPr>
          <a:xfrm>
            <a:off x="7541865" y="10042362"/>
            <a:ext cx="3350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Candara" panose="020E0502030303020204" pitchFamily="34" charset="0"/>
              </a:rPr>
              <a:t>In evidenza nella Homepage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504C2B-074E-364C-3797-7093C506EBCD}"/>
              </a:ext>
            </a:extLst>
          </p:cNvPr>
          <p:cNvSpPr txBox="1"/>
          <p:nvPr/>
        </p:nvSpPr>
        <p:spPr>
          <a:xfrm>
            <a:off x="7515427" y="2518821"/>
            <a:ext cx="3350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ndara" panose="020E0502030303020204" pitchFamily="34" charset="0"/>
              </a:rPr>
              <a:t>Pagina per mettere in risalto la rivista</a:t>
            </a:r>
            <a:endParaRPr lang="it-IT" sz="2000" dirty="0">
              <a:latin typeface="Candara" panose="020E0502030303020204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57733D2-F168-470F-E626-DF0EF5EDA000}"/>
              </a:ext>
            </a:extLst>
          </p:cNvPr>
          <p:cNvCxnSpPr>
            <a:cxnSpLocks/>
          </p:cNvCxnSpPr>
          <p:nvPr/>
        </p:nvCxnSpPr>
        <p:spPr>
          <a:xfrm>
            <a:off x="7370561" y="2624176"/>
            <a:ext cx="0" cy="1419811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E0245E3-C4E1-6828-9BD3-D808D9218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" y="8348493"/>
            <a:ext cx="12486640" cy="1272747"/>
          </a:xfrm>
          <a:prstGeom prst="rect">
            <a:avLst/>
          </a:prstGeom>
          <a:effectLst>
            <a:outerShdw blurRad="76200" dist="38100" dir="18900000" algn="bl" rotWithShape="0">
              <a:prstClr val="black">
                <a:alpha val="23000"/>
              </a:prstClr>
            </a:outerShdw>
          </a:effec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46B65F6-AE9E-689A-F9EC-5BAB7311B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69" y="2257642"/>
            <a:ext cx="1451858" cy="1476466"/>
          </a:xfrm>
          <a:prstGeom prst="rect">
            <a:avLst/>
          </a:prstGeom>
        </p:spPr>
      </p:pic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79940D16-B91F-D945-F877-527D9458DC29}"/>
              </a:ext>
            </a:extLst>
          </p:cNvPr>
          <p:cNvSpPr/>
          <p:nvPr/>
        </p:nvSpPr>
        <p:spPr>
          <a:xfrm>
            <a:off x="2389075" y="3984851"/>
            <a:ext cx="2310445" cy="866945"/>
          </a:xfrm>
          <a:prstGeom prst="roundRect">
            <a:avLst>
              <a:gd name="adj" fmla="val 23906"/>
            </a:avLst>
          </a:prstGeom>
          <a:solidFill>
            <a:srgbClr val="F15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dirty="0">
                <a:latin typeface="Candara" panose="020E0502030303020204" pitchFamily="34" charset="0"/>
              </a:rPr>
              <a:t>Login</a:t>
            </a:r>
            <a:endParaRPr lang="it-IT" dirty="0">
              <a:latin typeface="Candara" panose="020E0502030303020204" pitchFamily="34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A9C22A8-91DF-3829-1609-CE2C26CC50AA}"/>
              </a:ext>
            </a:extLst>
          </p:cNvPr>
          <p:cNvSpPr txBox="1"/>
          <p:nvPr/>
        </p:nvSpPr>
        <p:spPr>
          <a:xfrm>
            <a:off x="7515426" y="2178542"/>
            <a:ext cx="33504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ndara" panose="020E0502030303020204" pitchFamily="34" charset="0"/>
              </a:rPr>
              <a:t>Login per admin</a:t>
            </a:r>
          </a:p>
          <a:p>
            <a:endParaRPr lang="it-IT" sz="2800" dirty="0">
              <a:latin typeface="Candara" panose="020E0502030303020204" pitchFamily="34" charset="0"/>
            </a:endParaRPr>
          </a:p>
          <a:p>
            <a:r>
              <a:rPr lang="it-IT" sz="2800" dirty="0">
                <a:latin typeface="Candara" panose="020E0502030303020204" pitchFamily="34" charset="0"/>
              </a:rPr>
              <a:t>Modifica, aggiunta e eliminazione delle ricette</a:t>
            </a: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034F711-EF9F-EE5A-87CB-8D39B8E5C49F}"/>
              </a:ext>
            </a:extLst>
          </p:cNvPr>
          <p:cNvSpPr txBox="1"/>
          <p:nvPr/>
        </p:nvSpPr>
        <p:spPr>
          <a:xfrm>
            <a:off x="989046" y="7860030"/>
            <a:ext cx="12624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Software utilizzati: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435F136-9115-A7A1-99E2-CE0368D0C604}"/>
              </a:ext>
            </a:extLst>
          </p:cNvPr>
          <p:cNvGrpSpPr/>
          <p:nvPr/>
        </p:nvGrpSpPr>
        <p:grpSpPr>
          <a:xfrm>
            <a:off x="13661211" y="4282570"/>
            <a:ext cx="1547757" cy="1546991"/>
            <a:chOff x="2485211" y="4282570"/>
            <a:chExt cx="1547757" cy="154699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046AE42-10FE-FE97-EE29-524E4E8CB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466" y="4282570"/>
              <a:ext cx="751839" cy="764582"/>
            </a:xfrm>
            <a:prstGeom prst="rect">
              <a:avLst/>
            </a:prstGeom>
          </p:spPr>
        </p:pic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B3F32541-A7BA-B296-D6C5-B3E732AF17AC}"/>
                </a:ext>
              </a:extLst>
            </p:cNvPr>
            <p:cNvSpPr/>
            <p:nvPr/>
          </p:nvSpPr>
          <p:spPr>
            <a:xfrm>
              <a:off x="2485211" y="5163685"/>
              <a:ext cx="1547757" cy="665876"/>
            </a:xfrm>
            <a:prstGeom prst="roundRect">
              <a:avLst>
                <a:gd name="adj" fmla="val 23906"/>
              </a:avLst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3600" dirty="0">
                  <a:latin typeface="Candara" panose="020E0502030303020204" pitchFamily="34" charset="0"/>
                </a:rPr>
                <a:t>Login</a:t>
              </a:r>
              <a:endParaRPr lang="it-IT" sz="12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DF787735-5F1E-FE8B-CF05-E404A7A4D02B}"/>
              </a:ext>
            </a:extLst>
          </p:cNvPr>
          <p:cNvGrpSpPr/>
          <p:nvPr/>
        </p:nvGrpSpPr>
        <p:grpSpPr>
          <a:xfrm>
            <a:off x="17654569" y="2300327"/>
            <a:ext cx="791164" cy="767373"/>
            <a:chOff x="1744824" y="2118049"/>
            <a:chExt cx="3144417" cy="2877904"/>
          </a:xfrm>
        </p:grpSpPr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44815ED2-887D-D11B-CE4B-3ED1B1AE1AB3}"/>
                </a:ext>
              </a:extLst>
            </p:cNvPr>
            <p:cNvSpPr/>
            <p:nvPr/>
          </p:nvSpPr>
          <p:spPr>
            <a:xfrm>
              <a:off x="1744824" y="2118049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75C4017-28FF-5900-DA39-33E520C82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89" y="2145066"/>
              <a:ext cx="2594886" cy="2594886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F92F8A9-6019-9817-1FE8-BCE21501E7D3}"/>
              </a:ext>
            </a:extLst>
          </p:cNvPr>
          <p:cNvGrpSpPr/>
          <p:nvPr/>
        </p:nvGrpSpPr>
        <p:grpSpPr>
          <a:xfrm>
            <a:off x="18545913" y="2263661"/>
            <a:ext cx="791164" cy="760170"/>
            <a:chOff x="4889240" y="1486381"/>
            <a:chExt cx="3144417" cy="2877904"/>
          </a:xfrm>
        </p:grpSpPr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711A00A5-C712-752D-5D35-693A691737CB}"/>
                </a:ext>
              </a:extLst>
            </p:cNvPr>
            <p:cNvSpPr/>
            <p:nvPr/>
          </p:nvSpPr>
          <p:spPr>
            <a:xfrm>
              <a:off x="4889240" y="1486381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0F862710-D15A-CFF9-29A2-03520595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74" y="1780503"/>
              <a:ext cx="2260711" cy="2260711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3B8D3B8C-E488-DC22-CD6E-D6E7066DECC6}"/>
              </a:ext>
            </a:extLst>
          </p:cNvPr>
          <p:cNvGrpSpPr/>
          <p:nvPr/>
        </p:nvGrpSpPr>
        <p:grpSpPr>
          <a:xfrm>
            <a:off x="16793057" y="2249501"/>
            <a:ext cx="791164" cy="818199"/>
            <a:chOff x="8671248" y="1946371"/>
            <a:chExt cx="3144417" cy="3030061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99144983-8907-5CF1-A4AB-44C89E231ADE}"/>
                </a:ext>
              </a:extLst>
            </p:cNvPr>
            <p:cNvSpPr/>
            <p:nvPr/>
          </p:nvSpPr>
          <p:spPr>
            <a:xfrm>
              <a:off x="8671248" y="2098528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Immagine 19" descr="Immagine che contiene freccia&#10;&#10;Descrizione generata automaticamente">
              <a:extLst>
                <a:ext uri="{FF2B5EF4-FFF2-40B4-BE49-F238E27FC236}">
                  <a16:creationId xmlns:a16="http://schemas.microsoft.com/office/drawing/2014/main" id="{D6326B16-9969-427F-17BF-47A9F71C9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263" y="1946371"/>
              <a:ext cx="3030061" cy="3030061"/>
            </a:xfrm>
            <a:prstGeom prst="rect">
              <a:avLst/>
            </a:prstGeom>
          </p:spPr>
        </p:pic>
      </p:grp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F7DF431C-ACC1-C280-9A16-09A6FCA2AC8E}"/>
              </a:ext>
            </a:extLst>
          </p:cNvPr>
          <p:cNvSpPr/>
          <p:nvPr/>
        </p:nvSpPr>
        <p:spPr>
          <a:xfrm>
            <a:off x="16945531" y="3429000"/>
            <a:ext cx="2391546" cy="654275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latin typeface="Candara" panose="020E0502030303020204" pitchFamily="34" charset="0"/>
            </a:endParaRPr>
          </a:p>
          <a:p>
            <a:pPr algn="ctr"/>
            <a:r>
              <a:rPr lang="it-IT" sz="2000" dirty="0">
                <a:latin typeface="Candara" panose="020E0502030303020204" pitchFamily="34" charset="0"/>
              </a:rPr>
              <a:t>Pagina rivista cartacea</a:t>
            </a:r>
          </a:p>
          <a:p>
            <a:pPr algn="ctr"/>
            <a:endParaRPr lang="it-IT" dirty="0"/>
          </a:p>
        </p:txBody>
      </p: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291C0693-03CE-2FEC-4933-890EBF29737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5129781" y="2658601"/>
            <a:ext cx="1664789" cy="392133"/>
          </a:xfrm>
          <a:prstGeom prst="bentConnector3">
            <a:avLst/>
          </a:prstGeom>
          <a:ln>
            <a:solidFill>
              <a:srgbClr val="F1525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a gomito 25">
            <a:extLst>
              <a:ext uri="{FF2B5EF4-FFF2-40B4-BE49-F238E27FC236}">
                <a16:creationId xmlns:a16="http://schemas.microsoft.com/office/drawing/2014/main" id="{DB85BA73-E4C1-AD73-B6EE-BF7D7AE9E3F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5129781" y="3050734"/>
            <a:ext cx="1815750" cy="705404"/>
          </a:xfrm>
          <a:prstGeom prst="bentConnector3">
            <a:avLst>
              <a:gd name="adj1" fmla="val 46083"/>
            </a:avLst>
          </a:prstGeom>
          <a:ln>
            <a:solidFill>
              <a:srgbClr val="F1525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E23C9375-9415-3B82-47CE-4C741F230E1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4444386" y="3699996"/>
            <a:ext cx="1" cy="58257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2" descr="X PNG, X Transparent Background - FreeIconsPNG">
            <a:extLst>
              <a:ext uri="{FF2B5EF4-FFF2-40B4-BE49-F238E27FC236}">
                <a16:creationId xmlns:a16="http://schemas.microsoft.com/office/drawing/2014/main" id="{06977B8A-3C5D-6C8C-6E54-8E5E65C88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5981" y="4640715"/>
            <a:ext cx="439385" cy="4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Tick PNG - Tick Mark Symbol Transparent Pictures, Free Download - Free  Transparent PNG Logos">
            <a:extLst>
              <a:ext uri="{FF2B5EF4-FFF2-40B4-BE49-F238E27FC236}">
                <a16:creationId xmlns:a16="http://schemas.microsoft.com/office/drawing/2014/main" id="{98D05C54-0767-2812-53F6-41DE0222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1304" y="5074784"/>
            <a:ext cx="909597" cy="7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7E22546E-5CC6-A592-A18D-F6D875D6F84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5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356" y="5852404"/>
            <a:ext cx="575254" cy="575254"/>
          </a:xfrm>
          <a:prstGeom prst="rect">
            <a:avLst/>
          </a:prstGeom>
        </p:spPr>
      </p:pic>
      <p:cxnSp>
        <p:nvCxnSpPr>
          <p:cNvPr id="38" name="Connettore a gomito 37">
            <a:extLst>
              <a:ext uri="{FF2B5EF4-FFF2-40B4-BE49-F238E27FC236}">
                <a16:creationId xmlns:a16="http://schemas.microsoft.com/office/drawing/2014/main" id="{00581500-18F1-1747-15F4-E4A521A00E3F}"/>
              </a:ext>
            </a:extLst>
          </p:cNvPr>
          <p:cNvCxnSpPr>
            <a:cxnSpLocks/>
            <a:stCxn id="48" idx="3"/>
            <a:endCxn id="33" idx="1"/>
          </p:cNvCxnSpPr>
          <p:nvPr/>
        </p:nvCxnSpPr>
        <p:spPr>
          <a:xfrm flipV="1">
            <a:off x="16880845" y="4860408"/>
            <a:ext cx="1475136" cy="634101"/>
          </a:xfrm>
          <a:prstGeom prst="bentConnector3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9CD4C7F5-1DEA-F22F-DFAB-028C9F430361}"/>
              </a:ext>
            </a:extLst>
          </p:cNvPr>
          <p:cNvCxnSpPr>
            <a:cxnSpLocks/>
            <a:stCxn id="48" idx="3"/>
            <a:endCxn id="37" idx="1"/>
          </p:cNvCxnSpPr>
          <p:nvPr/>
        </p:nvCxnSpPr>
        <p:spPr>
          <a:xfrm>
            <a:off x="16880845" y="5494509"/>
            <a:ext cx="1423511" cy="645522"/>
          </a:xfrm>
          <a:prstGeom prst="bentConnector3">
            <a:avLst>
              <a:gd name="adj1" fmla="val 52141"/>
            </a:avLst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67D2B928-7243-6346-7864-8812CE3185A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F5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112" y="2170344"/>
            <a:ext cx="939156" cy="939156"/>
          </a:xfrm>
          <a:prstGeom prst="rect">
            <a:avLst/>
          </a:prstGeom>
        </p:spPr>
      </p:pic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109B8B98-E058-EC60-C9CD-539B163D7A7C}"/>
              </a:ext>
            </a:extLst>
          </p:cNvPr>
          <p:cNvCxnSpPr>
            <a:cxnSpLocks/>
            <a:stCxn id="16" idx="6"/>
            <a:endCxn id="40" idx="1"/>
          </p:cNvCxnSpPr>
          <p:nvPr/>
        </p:nvCxnSpPr>
        <p:spPr>
          <a:xfrm flipV="1">
            <a:off x="19337077" y="2639922"/>
            <a:ext cx="900035" cy="382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24950E4D-1F83-5897-01AB-0E507BF2A16B}"/>
              </a:ext>
            </a:extLst>
          </p:cNvPr>
          <p:cNvSpPr/>
          <p:nvPr/>
        </p:nvSpPr>
        <p:spPr>
          <a:xfrm>
            <a:off x="12284510" y="2391765"/>
            <a:ext cx="2818011" cy="1172163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ED87E75E-38B7-87FA-FF60-8B7FD17A4B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078" y="2600751"/>
            <a:ext cx="660195" cy="706419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F39CB90-B083-4343-3AB9-C9186D3A8998}"/>
              </a:ext>
            </a:extLst>
          </p:cNvPr>
          <p:cNvSpPr txBox="1"/>
          <p:nvPr/>
        </p:nvSpPr>
        <p:spPr>
          <a:xfrm>
            <a:off x="13116576" y="2515083"/>
            <a:ext cx="188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ndara" panose="020E0502030303020204" pitchFamily="34" charset="0"/>
              </a:rPr>
              <a:t>Homepage con ultima ricetta e ricette recenti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4AAAFDD-02A5-BFE0-499F-1398B3D93DA5}"/>
              </a:ext>
            </a:extLst>
          </p:cNvPr>
          <p:cNvSpPr txBox="1"/>
          <p:nvPr/>
        </p:nvSpPr>
        <p:spPr>
          <a:xfrm>
            <a:off x="19869935" y="3195859"/>
            <a:ext cx="181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Scheda</a:t>
            </a:r>
          </a:p>
          <a:p>
            <a:pPr algn="ctr"/>
            <a:r>
              <a:rPr lang="it-IT" dirty="0">
                <a:latin typeface="Candara" panose="020E0502030303020204" pitchFamily="34" charset="0"/>
              </a:rPr>
              <a:t>dettaglio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8FECBEB1-2F94-60D9-D980-C9FFCAB19CF1}"/>
              </a:ext>
            </a:extLst>
          </p:cNvPr>
          <p:cNvSpPr txBox="1"/>
          <p:nvPr/>
        </p:nvSpPr>
        <p:spPr>
          <a:xfrm>
            <a:off x="19060562" y="4793300"/>
            <a:ext cx="1302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Elimina</a:t>
            </a:r>
          </a:p>
          <a:p>
            <a:endParaRPr lang="it-IT" sz="1100" dirty="0">
              <a:latin typeface="Candara" panose="020E0502030303020204" pitchFamily="34" charset="0"/>
            </a:endParaRPr>
          </a:p>
          <a:p>
            <a:endParaRPr lang="it-IT" sz="1100" dirty="0">
              <a:latin typeface="Candara" panose="020E0502030303020204" pitchFamily="34" charset="0"/>
            </a:endParaRPr>
          </a:p>
          <a:p>
            <a:r>
              <a:rPr lang="it-IT" dirty="0">
                <a:latin typeface="Candara" panose="020E0502030303020204" pitchFamily="34" charset="0"/>
              </a:rPr>
              <a:t>Aggiungi</a:t>
            </a:r>
          </a:p>
          <a:p>
            <a:endParaRPr lang="it-IT" sz="1400" dirty="0">
              <a:latin typeface="Candara" panose="020E0502030303020204" pitchFamily="34" charset="0"/>
            </a:endParaRPr>
          </a:p>
          <a:p>
            <a:endParaRPr lang="it-IT" dirty="0">
              <a:latin typeface="Candara" panose="020E0502030303020204" pitchFamily="34" charset="0"/>
            </a:endParaRPr>
          </a:p>
          <a:p>
            <a:r>
              <a:rPr lang="it-IT" dirty="0">
                <a:latin typeface="Candara" panose="020E0502030303020204" pitchFamily="34" charset="0"/>
              </a:rPr>
              <a:t>Modifica</a:t>
            </a:r>
          </a:p>
        </p:txBody>
      </p:sp>
      <p:cxnSp>
        <p:nvCxnSpPr>
          <p:cNvPr id="47" name="Connettore a gomito 46">
            <a:extLst>
              <a:ext uri="{FF2B5EF4-FFF2-40B4-BE49-F238E27FC236}">
                <a16:creationId xmlns:a16="http://schemas.microsoft.com/office/drawing/2014/main" id="{681F3063-DA25-531E-7BDA-21CCE00CE935}"/>
              </a:ext>
            </a:extLst>
          </p:cNvPr>
          <p:cNvCxnSpPr>
            <a:cxnSpLocks/>
            <a:endCxn id="48" idx="0"/>
          </p:cNvCxnSpPr>
          <p:nvPr/>
        </p:nvCxnSpPr>
        <p:spPr>
          <a:xfrm rot="5400000">
            <a:off x="17829040" y="2213866"/>
            <a:ext cx="1218846" cy="4475495"/>
          </a:xfrm>
          <a:prstGeom prst="bentConnector3">
            <a:avLst>
              <a:gd name="adj1" fmla="val 41664"/>
            </a:avLst>
          </a:prstGeom>
          <a:ln>
            <a:solidFill>
              <a:srgbClr val="F1525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8D90F877-627B-05AB-E8F1-AAC575D58FD9}"/>
              </a:ext>
            </a:extLst>
          </p:cNvPr>
          <p:cNvSpPr/>
          <p:nvPr/>
        </p:nvSpPr>
        <p:spPr>
          <a:xfrm>
            <a:off x="15520585" y="5061036"/>
            <a:ext cx="1360260" cy="866945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latin typeface="Candara" panose="020E0502030303020204" pitchFamily="34" charset="0"/>
            </a:endParaRPr>
          </a:p>
          <a:p>
            <a:pPr algn="ctr"/>
            <a:r>
              <a:rPr lang="it-IT" sz="2000" dirty="0">
                <a:latin typeface="Candara" panose="020E0502030303020204" pitchFamily="34" charset="0"/>
              </a:rPr>
              <a:t>Lista ricette</a:t>
            </a:r>
          </a:p>
          <a:p>
            <a:pPr algn="ctr"/>
            <a:endParaRPr lang="it-IT" dirty="0"/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C5CB7834-04D7-91C9-799B-745B4A301949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15208968" y="5494509"/>
            <a:ext cx="311617" cy="211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BF0C54A6-721E-9080-739D-6CE8D2E56927}"/>
              </a:ext>
            </a:extLst>
          </p:cNvPr>
          <p:cNvGrpSpPr/>
          <p:nvPr/>
        </p:nvGrpSpPr>
        <p:grpSpPr>
          <a:xfrm>
            <a:off x="2564130" y="-283771"/>
            <a:ext cx="7606030" cy="6175684"/>
            <a:chOff x="2564130" y="-283771"/>
            <a:chExt cx="7606030" cy="6175684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D25BBCB5-8777-0402-16A2-0A7FB8EFE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2" t="25633" r="11406" b="2470"/>
            <a:stretch/>
          </p:blipFill>
          <p:spPr>
            <a:xfrm>
              <a:off x="2670299" y="510970"/>
              <a:ext cx="7350024" cy="5380943"/>
            </a:xfrm>
            <a:prstGeom prst="rect">
              <a:avLst/>
            </a:prstGeom>
            <a:ln w="6350"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9FF0B79F-530A-E030-FB15-1AEDE6A8A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4130" y="-283771"/>
              <a:ext cx="7606030" cy="823314"/>
            </a:xfrm>
            <a:prstGeom prst="rect">
              <a:avLst/>
            </a:prstGeom>
            <a:effectLst>
              <a:outerShdw blurRad="76200" dist="38100" dir="18900000" algn="bl" rotWithShape="0">
                <a:prstClr val="black">
                  <a:alpha val="23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7765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4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3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4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2" grpId="0" animBg="1"/>
      <p:bldP spid="32" grpId="1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6915615"/>
            <a:ext cx="12192000" cy="866945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3985817" y="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grpSp>
        <p:nvGrpSpPr>
          <p:cNvPr id="1068" name="Gruppo 1067">
            <a:extLst>
              <a:ext uri="{FF2B5EF4-FFF2-40B4-BE49-F238E27FC236}">
                <a16:creationId xmlns:a16="http://schemas.microsoft.com/office/drawing/2014/main" id="{73E131E3-159B-6AA6-BD77-50C7F5105248}"/>
              </a:ext>
            </a:extLst>
          </p:cNvPr>
          <p:cNvGrpSpPr/>
          <p:nvPr/>
        </p:nvGrpSpPr>
        <p:grpSpPr>
          <a:xfrm>
            <a:off x="2800171" y="4282570"/>
            <a:ext cx="1547757" cy="1546991"/>
            <a:chOff x="2485211" y="4282570"/>
            <a:chExt cx="1547757" cy="154699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1FDEC35-DEC3-0FED-C1EC-C7E281792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466" y="4282570"/>
              <a:ext cx="751839" cy="764582"/>
            </a:xfrm>
            <a:prstGeom prst="rect">
              <a:avLst/>
            </a:prstGeom>
          </p:spPr>
        </p:pic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D445A7B-A784-E787-C673-5396AFDF4775}"/>
                </a:ext>
              </a:extLst>
            </p:cNvPr>
            <p:cNvSpPr/>
            <p:nvPr/>
          </p:nvSpPr>
          <p:spPr>
            <a:xfrm>
              <a:off x="2485211" y="5163685"/>
              <a:ext cx="1547757" cy="665876"/>
            </a:xfrm>
            <a:prstGeom prst="roundRect">
              <a:avLst>
                <a:gd name="adj" fmla="val 23906"/>
              </a:avLst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3600" dirty="0">
                  <a:latin typeface="Candara" panose="020E0502030303020204" pitchFamily="34" charset="0"/>
                </a:rPr>
                <a:t>Login</a:t>
              </a:r>
              <a:endParaRPr lang="it-IT" sz="12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BC6D70-10C6-76F7-1554-7FC8AF9B21F7}"/>
              </a:ext>
            </a:extLst>
          </p:cNvPr>
          <p:cNvGrpSpPr/>
          <p:nvPr/>
        </p:nvGrpSpPr>
        <p:grpSpPr>
          <a:xfrm>
            <a:off x="6793529" y="2300327"/>
            <a:ext cx="791164" cy="767373"/>
            <a:chOff x="1744824" y="2118049"/>
            <a:chExt cx="3144417" cy="2877904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6387DA74-3A20-92D4-30DB-DBD2351B0C43}"/>
                </a:ext>
              </a:extLst>
            </p:cNvPr>
            <p:cNvSpPr/>
            <p:nvPr/>
          </p:nvSpPr>
          <p:spPr>
            <a:xfrm>
              <a:off x="1744824" y="2118049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230A08BB-02D6-B87B-5CDB-5CDCE9AE3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89" y="2145066"/>
              <a:ext cx="2594886" cy="2594886"/>
            </a:xfrm>
            <a:prstGeom prst="rect">
              <a:avLst/>
            </a:prstGeom>
          </p:spPr>
        </p:pic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59E689F-618C-B6AA-E032-26A5FBE200E7}"/>
              </a:ext>
            </a:extLst>
          </p:cNvPr>
          <p:cNvGrpSpPr/>
          <p:nvPr/>
        </p:nvGrpSpPr>
        <p:grpSpPr>
          <a:xfrm>
            <a:off x="7684873" y="2263661"/>
            <a:ext cx="791164" cy="760170"/>
            <a:chOff x="4889240" y="1486381"/>
            <a:chExt cx="3144417" cy="2877904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DAC41FA7-8488-0EC6-C5C3-B5D0AEFCD95A}"/>
                </a:ext>
              </a:extLst>
            </p:cNvPr>
            <p:cNvSpPr/>
            <p:nvPr/>
          </p:nvSpPr>
          <p:spPr>
            <a:xfrm>
              <a:off x="4889240" y="1486381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EB42B740-980F-7DE2-938B-C893EF641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74" y="1780503"/>
              <a:ext cx="2260711" cy="2260711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CCE20F16-CC78-698B-CF8D-94DCE606EE0D}"/>
              </a:ext>
            </a:extLst>
          </p:cNvPr>
          <p:cNvGrpSpPr/>
          <p:nvPr/>
        </p:nvGrpSpPr>
        <p:grpSpPr>
          <a:xfrm>
            <a:off x="5932017" y="2249501"/>
            <a:ext cx="791164" cy="818199"/>
            <a:chOff x="8671248" y="1946371"/>
            <a:chExt cx="3144417" cy="3030061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3A428697-C541-1DCF-3853-40D793D5B5BC}"/>
                </a:ext>
              </a:extLst>
            </p:cNvPr>
            <p:cNvSpPr/>
            <p:nvPr/>
          </p:nvSpPr>
          <p:spPr>
            <a:xfrm>
              <a:off x="8671248" y="2098528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5" name="Immagine 24" descr="Immagine che contiene freccia&#10;&#10;Descrizione generata automaticamente">
              <a:extLst>
                <a:ext uri="{FF2B5EF4-FFF2-40B4-BE49-F238E27FC236}">
                  <a16:creationId xmlns:a16="http://schemas.microsoft.com/office/drawing/2014/main" id="{A20A0F32-0554-24EC-4215-BF167F1B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263" y="1946371"/>
              <a:ext cx="3030061" cy="3030061"/>
            </a:xfrm>
            <a:prstGeom prst="rect">
              <a:avLst/>
            </a:prstGeom>
          </p:spPr>
        </p:pic>
      </p:grp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E69C44BF-8664-8A0C-A2AD-CEEABF2583E9}"/>
              </a:ext>
            </a:extLst>
          </p:cNvPr>
          <p:cNvSpPr/>
          <p:nvPr/>
        </p:nvSpPr>
        <p:spPr>
          <a:xfrm>
            <a:off x="6084491" y="3429000"/>
            <a:ext cx="2391546" cy="654275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latin typeface="Candara" panose="020E0502030303020204" pitchFamily="34" charset="0"/>
            </a:endParaRPr>
          </a:p>
          <a:p>
            <a:pPr algn="ctr"/>
            <a:r>
              <a:rPr lang="it-IT" sz="2000" dirty="0">
                <a:latin typeface="Candara" panose="020E0502030303020204" pitchFamily="34" charset="0"/>
              </a:rPr>
              <a:t>Pagina rivista cartacea</a:t>
            </a:r>
          </a:p>
          <a:p>
            <a:pPr algn="ctr"/>
            <a:endParaRPr lang="it-IT" dirty="0"/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A60B01AC-95F3-364E-D042-922A38F35A89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4268741" y="2658601"/>
            <a:ext cx="1664789" cy="392133"/>
          </a:xfrm>
          <a:prstGeom prst="bentConnector3">
            <a:avLst/>
          </a:prstGeom>
          <a:ln>
            <a:solidFill>
              <a:srgbClr val="F1525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nettore a gomito 40">
            <a:extLst>
              <a:ext uri="{FF2B5EF4-FFF2-40B4-BE49-F238E27FC236}">
                <a16:creationId xmlns:a16="http://schemas.microsoft.com/office/drawing/2014/main" id="{A59FF312-8D27-FE7D-EE8D-A3AF42BAAAF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268741" y="3050734"/>
            <a:ext cx="1815750" cy="705404"/>
          </a:xfrm>
          <a:prstGeom prst="bentConnector3">
            <a:avLst>
              <a:gd name="adj1" fmla="val 46083"/>
            </a:avLst>
          </a:prstGeom>
          <a:ln>
            <a:solidFill>
              <a:srgbClr val="F1525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2884303-F7E0-9D49-D5F8-732738BDAD29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583346" y="3699996"/>
            <a:ext cx="1" cy="58257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X PNG, X Transparent Background - FreeIconsPNG">
            <a:extLst>
              <a:ext uri="{FF2B5EF4-FFF2-40B4-BE49-F238E27FC236}">
                <a16:creationId xmlns:a16="http://schemas.microsoft.com/office/drawing/2014/main" id="{4ED53FAC-6CEB-E4C5-7856-9E5D4611D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941" y="4640715"/>
            <a:ext cx="439385" cy="4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ck PNG - Tick Mark Symbol Transparent Pictures, Free Download - Free  Transparent PNG Logos">
            <a:extLst>
              <a:ext uri="{FF2B5EF4-FFF2-40B4-BE49-F238E27FC236}">
                <a16:creationId xmlns:a16="http://schemas.microsoft.com/office/drawing/2014/main" id="{B670E769-FF26-034F-9992-EA0B83943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64" y="5074784"/>
            <a:ext cx="909597" cy="7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D0A46E7D-08B7-ECE8-245C-483FA2F9B80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5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316" y="5852404"/>
            <a:ext cx="575254" cy="575254"/>
          </a:xfrm>
          <a:prstGeom prst="rect">
            <a:avLst/>
          </a:prstGeom>
        </p:spPr>
      </p:pic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36CEE072-E564-A624-4892-B14D302EEAAC}"/>
              </a:ext>
            </a:extLst>
          </p:cNvPr>
          <p:cNvCxnSpPr>
            <a:cxnSpLocks/>
            <a:stCxn id="1051" idx="3"/>
            <a:endCxn id="1026" idx="1"/>
          </p:cNvCxnSpPr>
          <p:nvPr/>
        </p:nvCxnSpPr>
        <p:spPr>
          <a:xfrm flipV="1">
            <a:off x="6019805" y="4860408"/>
            <a:ext cx="1475136" cy="634101"/>
          </a:xfrm>
          <a:prstGeom prst="bentConnector3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ttore a gomito 55">
            <a:extLst>
              <a:ext uri="{FF2B5EF4-FFF2-40B4-BE49-F238E27FC236}">
                <a16:creationId xmlns:a16="http://schemas.microsoft.com/office/drawing/2014/main" id="{E3D9E6AC-EA1B-BDFD-BFA5-B406F89F5C91}"/>
              </a:ext>
            </a:extLst>
          </p:cNvPr>
          <p:cNvCxnSpPr>
            <a:cxnSpLocks/>
            <a:stCxn id="1051" idx="3"/>
            <a:endCxn id="50" idx="1"/>
          </p:cNvCxnSpPr>
          <p:nvPr/>
        </p:nvCxnSpPr>
        <p:spPr>
          <a:xfrm>
            <a:off x="6019805" y="5494509"/>
            <a:ext cx="1423511" cy="645522"/>
          </a:xfrm>
          <a:prstGeom prst="bentConnector3">
            <a:avLst>
              <a:gd name="adj1" fmla="val 52141"/>
            </a:avLst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Immagine 58">
            <a:extLst>
              <a:ext uri="{FF2B5EF4-FFF2-40B4-BE49-F238E27FC236}">
                <a16:creationId xmlns:a16="http://schemas.microsoft.com/office/drawing/2014/main" id="{81350021-E7D4-F2C7-E89B-0A0E7848455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F5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72" y="2170344"/>
            <a:ext cx="939156" cy="939156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6DA57286-5FF6-22CC-EB83-8B2C41FD08F7}"/>
              </a:ext>
            </a:extLst>
          </p:cNvPr>
          <p:cNvCxnSpPr>
            <a:cxnSpLocks/>
            <a:stCxn id="18" idx="6"/>
            <a:endCxn id="59" idx="1"/>
          </p:cNvCxnSpPr>
          <p:nvPr/>
        </p:nvCxnSpPr>
        <p:spPr>
          <a:xfrm flipV="1">
            <a:off x="8476037" y="2639922"/>
            <a:ext cx="900035" cy="382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4D3B3673-5072-7285-0018-BA24C541045E}"/>
              </a:ext>
            </a:extLst>
          </p:cNvPr>
          <p:cNvSpPr/>
          <p:nvPr/>
        </p:nvSpPr>
        <p:spPr>
          <a:xfrm>
            <a:off x="1423470" y="2391765"/>
            <a:ext cx="2818011" cy="1172163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1" name="Immagine 1030">
            <a:extLst>
              <a:ext uri="{FF2B5EF4-FFF2-40B4-BE49-F238E27FC236}">
                <a16:creationId xmlns:a16="http://schemas.microsoft.com/office/drawing/2014/main" id="{E5056BFF-7E5E-2AEB-C759-DF9373B29C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38" y="2600751"/>
            <a:ext cx="660195" cy="706419"/>
          </a:xfrm>
          <a:prstGeom prst="rect">
            <a:avLst/>
          </a:prstGeom>
        </p:spPr>
      </p:pic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391D471-3BFA-9FA4-2954-3116E9948BFC}"/>
              </a:ext>
            </a:extLst>
          </p:cNvPr>
          <p:cNvSpPr txBox="1"/>
          <p:nvPr/>
        </p:nvSpPr>
        <p:spPr>
          <a:xfrm>
            <a:off x="2255536" y="2515083"/>
            <a:ext cx="188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ndara" panose="020E0502030303020204" pitchFamily="34" charset="0"/>
              </a:rPr>
              <a:t>Homepage con ultima ricetta e ricette recenti</a:t>
            </a:r>
          </a:p>
        </p:txBody>
      </p: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C9F38ADA-633A-1AFA-537F-B2C0B504F1DE}"/>
              </a:ext>
            </a:extLst>
          </p:cNvPr>
          <p:cNvSpPr txBox="1"/>
          <p:nvPr/>
        </p:nvSpPr>
        <p:spPr>
          <a:xfrm>
            <a:off x="9008895" y="3195859"/>
            <a:ext cx="181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Scheda</a:t>
            </a:r>
          </a:p>
          <a:p>
            <a:pPr algn="ctr"/>
            <a:r>
              <a:rPr lang="it-IT" dirty="0">
                <a:latin typeface="Candara" panose="020E0502030303020204" pitchFamily="34" charset="0"/>
              </a:rPr>
              <a:t>dettaglio</a:t>
            </a:r>
          </a:p>
        </p:txBody>
      </p: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96D2C570-76A1-5ADA-AF15-4FD5354023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97" y="436943"/>
            <a:ext cx="243843" cy="228701"/>
          </a:xfrm>
          <a:prstGeom prst="rect">
            <a:avLst/>
          </a:prstGeom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4CDF3EFD-AA3C-BC0A-C37F-E72FB2389326}"/>
              </a:ext>
            </a:extLst>
          </p:cNvPr>
          <p:cNvSpPr txBox="1"/>
          <p:nvPr/>
        </p:nvSpPr>
        <p:spPr>
          <a:xfrm>
            <a:off x="8199522" y="4793300"/>
            <a:ext cx="1302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Elimina</a:t>
            </a:r>
          </a:p>
          <a:p>
            <a:endParaRPr lang="it-IT" sz="1100" dirty="0">
              <a:latin typeface="Candara" panose="020E0502030303020204" pitchFamily="34" charset="0"/>
            </a:endParaRPr>
          </a:p>
          <a:p>
            <a:endParaRPr lang="it-IT" sz="1100" dirty="0">
              <a:latin typeface="Candara" panose="020E0502030303020204" pitchFamily="34" charset="0"/>
            </a:endParaRPr>
          </a:p>
          <a:p>
            <a:r>
              <a:rPr lang="it-IT" dirty="0">
                <a:latin typeface="Candara" panose="020E0502030303020204" pitchFamily="34" charset="0"/>
              </a:rPr>
              <a:t>Aggiungi</a:t>
            </a:r>
          </a:p>
          <a:p>
            <a:endParaRPr lang="it-IT" sz="1400" dirty="0">
              <a:latin typeface="Candara" panose="020E0502030303020204" pitchFamily="34" charset="0"/>
            </a:endParaRPr>
          </a:p>
          <a:p>
            <a:endParaRPr lang="it-IT" dirty="0">
              <a:latin typeface="Candara" panose="020E0502030303020204" pitchFamily="34" charset="0"/>
            </a:endParaRPr>
          </a:p>
          <a:p>
            <a:r>
              <a:rPr lang="it-IT" dirty="0">
                <a:latin typeface="Candara" panose="020E0502030303020204" pitchFamily="34" charset="0"/>
              </a:rPr>
              <a:t>Modifica</a:t>
            </a:r>
          </a:p>
        </p:txBody>
      </p:sp>
      <p:cxnSp>
        <p:nvCxnSpPr>
          <p:cNvPr id="1046" name="Connettore a gomito 1045">
            <a:extLst>
              <a:ext uri="{FF2B5EF4-FFF2-40B4-BE49-F238E27FC236}">
                <a16:creationId xmlns:a16="http://schemas.microsoft.com/office/drawing/2014/main" id="{405A4CEF-3D63-7D66-9BCA-D52CF4F6E132}"/>
              </a:ext>
            </a:extLst>
          </p:cNvPr>
          <p:cNvCxnSpPr>
            <a:cxnSpLocks/>
            <a:endCxn id="1051" idx="0"/>
          </p:cNvCxnSpPr>
          <p:nvPr/>
        </p:nvCxnSpPr>
        <p:spPr>
          <a:xfrm rot="5400000">
            <a:off x="6968000" y="2213866"/>
            <a:ext cx="1218846" cy="4475495"/>
          </a:xfrm>
          <a:prstGeom prst="bentConnector3">
            <a:avLst>
              <a:gd name="adj1" fmla="val 41664"/>
            </a:avLst>
          </a:prstGeom>
          <a:ln>
            <a:solidFill>
              <a:srgbClr val="F1525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51" name="Rettangolo con angoli arrotondati 1050">
            <a:extLst>
              <a:ext uri="{FF2B5EF4-FFF2-40B4-BE49-F238E27FC236}">
                <a16:creationId xmlns:a16="http://schemas.microsoft.com/office/drawing/2014/main" id="{1261C2EC-ABFF-6B25-604D-7F07D4E92EC9}"/>
              </a:ext>
            </a:extLst>
          </p:cNvPr>
          <p:cNvSpPr/>
          <p:nvPr/>
        </p:nvSpPr>
        <p:spPr>
          <a:xfrm>
            <a:off x="4659545" y="5061036"/>
            <a:ext cx="1360260" cy="866945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latin typeface="Candara" panose="020E0502030303020204" pitchFamily="34" charset="0"/>
            </a:endParaRPr>
          </a:p>
          <a:p>
            <a:pPr algn="ctr"/>
            <a:r>
              <a:rPr lang="it-IT" sz="2000" dirty="0">
                <a:latin typeface="Candara" panose="020E0502030303020204" pitchFamily="34" charset="0"/>
              </a:rPr>
              <a:t>Lista ricette</a:t>
            </a:r>
          </a:p>
          <a:p>
            <a:pPr algn="ctr"/>
            <a:endParaRPr lang="it-IT" dirty="0"/>
          </a:p>
        </p:txBody>
      </p:sp>
      <p:cxnSp>
        <p:nvCxnSpPr>
          <p:cNvPr id="1061" name="Connettore diritto 1060">
            <a:extLst>
              <a:ext uri="{FF2B5EF4-FFF2-40B4-BE49-F238E27FC236}">
                <a16:creationId xmlns:a16="http://schemas.microsoft.com/office/drawing/2014/main" id="{A689172D-8E07-DD0B-2EE4-1A390957FCA1}"/>
              </a:ext>
            </a:extLst>
          </p:cNvPr>
          <p:cNvCxnSpPr>
            <a:cxnSpLocks/>
            <a:stCxn id="12" idx="3"/>
            <a:endCxn id="1051" idx="1"/>
          </p:cNvCxnSpPr>
          <p:nvPr/>
        </p:nvCxnSpPr>
        <p:spPr>
          <a:xfrm flipV="1">
            <a:off x="4347928" y="5494509"/>
            <a:ext cx="311617" cy="211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2" name="Connettore diritto 1071">
            <a:extLst>
              <a:ext uri="{FF2B5EF4-FFF2-40B4-BE49-F238E27FC236}">
                <a16:creationId xmlns:a16="http://schemas.microsoft.com/office/drawing/2014/main" id="{DDADC630-AD6D-DDA4-19DB-6013ECAD4576}"/>
              </a:ext>
            </a:extLst>
          </p:cNvPr>
          <p:cNvCxnSpPr>
            <a:cxnSpLocks/>
          </p:cNvCxnSpPr>
          <p:nvPr/>
        </p:nvCxnSpPr>
        <p:spPr>
          <a:xfrm>
            <a:off x="-3459999" y="2624176"/>
            <a:ext cx="0" cy="1419811"/>
          </a:xfrm>
          <a:prstGeom prst="line">
            <a:avLst/>
          </a:prstGeom>
          <a:ln>
            <a:solidFill>
              <a:srgbClr val="F5B7B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73" name="Gruppo 1072">
            <a:extLst>
              <a:ext uri="{FF2B5EF4-FFF2-40B4-BE49-F238E27FC236}">
                <a16:creationId xmlns:a16="http://schemas.microsoft.com/office/drawing/2014/main" id="{4B4DFCEB-D61B-749F-5C5A-4F602533338B}"/>
              </a:ext>
            </a:extLst>
          </p:cNvPr>
          <p:cNvGrpSpPr/>
          <p:nvPr/>
        </p:nvGrpSpPr>
        <p:grpSpPr>
          <a:xfrm>
            <a:off x="-8847885" y="2257642"/>
            <a:ext cx="2310445" cy="2594154"/>
            <a:chOff x="2389075" y="2257642"/>
            <a:chExt cx="2310445" cy="2594154"/>
          </a:xfrm>
        </p:grpSpPr>
        <p:pic>
          <p:nvPicPr>
            <p:cNvPr id="1074" name="Immagine 1073">
              <a:extLst>
                <a:ext uri="{FF2B5EF4-FFF2-40B4-BE49-F238E27FC236}">
                  <a16:creationId xmlns:a16="http://schemas.microsoft.com/office/drawing/2014/main" id="{0267653B-80FF-0776-761B-84398A837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369" y="2257642"/>
              <a:ext cx="1451858" cy="1476466"/>
            </a:xfrm>
            <a:prstGeom prst="rect">
              <a:avLst/>
            </a:prstGeom>
          </p:spPr>
        </p:pic>
        <p:sp>
          <p:nvSpPr>
            <p:cNvPr id="1075" name="Rettangolo con angoli arrotondati 1074">
              <a:extLst>
                <a:ext uri="{FF2B5EF4-FFF2-40B4-BE49-F238E27FC236}">
                  <a16:creationId xmlns:a16="http://schemas.microsoft.com/office/drawing/2014/main" id="{B240FD79-4E30-B661-564A-B39199705E88}"/>
                </a:ext>
              </a:extLst>
            </p:cNvPr>
            <p:cNvSpPr/>
            <p:nvPr/>
          </p:nvSpPr>
          <p:spPr>
            <a:xfrm>
              <a:off x="2389075" y="3984851"/>
              <a:ext cx="2310445" cy="866945"/>
            </a:xfrm>
            <a:prstGeom prst="roundRect">
              <a:avLst>
                <a:gd name="adj" fmla="val 23906"/>
              </a:avLst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4800" dirty="0">
                  <a:latin typeface="Candara" panose="020E0502030303020204" pitchFamily="34" charset="0"/>
                </a:rPr>
                <a:t>Login</a:t>
              </a:r>
              <a:endParaRPr lang="it-IT" dirty="0">
                <a:latin typeface="Candara" panose="020E0502030303020204" pitchFamily="34" charset="0"/>
              </a:endParaRPr>
            </a:p>
          </p:txBody>
        </p:sp>
      </p:grpSp>
      <p:sp>
        <p:nvSpPr>
          <p:cNvPr id="1076" name="CasellaDiTesto 1075">
            <a:extLst>
              <a:ext uri="{FF2B5EF4-FFF2-40B4-BE49-F238E27FC236}">
                <a16:creationId xmlns:a16="http://schemas.microsoft.com/office/drawing/2014/main" id="{DFA1BEC4-0DAE-2BB1-9A1C-FC53F63D2168}"/>
              </a:ext>
            </a:extLst>
          </p:cNvPr>
          <p:cNvSpPr txBox="1"/>
          <p:nvPr/>
        </p:nvSpPr>
        <p:spPr>
          <a:xfrm>
            <a:off x="-3721534" y="2178542"/>
            <a:ext cx="33504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andara" panose="020E0502030303020204" pitchFamily="34" charset="0"/>
              </a:rPr>
              <a:t>Login per admin</a:t>
            </a:r>
          </a:p>
          <a:p>
            <a:endParaRPr lang="it-IT" sz="2800" dirty="0">
              <a:latin typeface="Candara" panose="020E0502030303020204" pitchFamily="34" charset="0"/>
            </a:endParaRPr>
          </a:p>
          <a:p>
            <a:r>
              <a:rPr lang="it-IT" sz="2800" dirty="0">
                <a:latin typeface="Candara" panose="020E0502030303020204" pitchFamily="34" charset="0"/>
              </a:rPr>
              <a:t>Modifica, aggiunta e eliminazione delle ricette</a:t>
            </a:r>
          </a:p>
          <a:p>
            <a:endParaRPr lang="it-IT" sz="2000" dirty="0">
              <a:latin typeface="Candara" panose="020E0502030303020204" pitchFamily="34" charset="0"/>
            </a:endParaRPr>
          </a:p>
        </p:txBody>
      </p:sp>
      <p:sp>
        <p:nvSpPr>
          <p:cNvPr id="1077" name="CasellaDiTesto 1076">
            <a:extLst>
              <a:ext uri="{FF2B5EF4-FFF2-40B4-BE49-F238E27FC236}">
                <a16:creationId xmlns:a16="http://schemas.microsoft.com/office/drawing/2014/main" id="{033F0C04-E060-894B-9D6F-C837BAECAA88}"/>
              </a:ext>
            </a:extLst>
          </p:cNvPr>
          <p:cNvSpPr txBox="1"/>
          <p:nvPr/>
        </p:nvSpPr>
        <p:spPr>
          <a:xfrm>
            <a:off x="989046" y="7311390"/>
            <a:ext cx="12624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Software utilizzati: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AFB9D1-8340-E0D9-F198-5C380584103C}"/>
              </a:ext>
            </a:extLst>
          </p:cNvPr>
          <p:cNvSpPr txBox="1"/>
          <p:nvPr/>
        </p:nvSpPr>
        <p:spPr>
          <a:xfrm>
            <a:off x="-4631514" y="1698035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ndara" panose="020E0502030303020204" pitchFamily="34" charset="0"/>
              </a:rPr>
              <a:t>Processo di Sviluppo della Web app: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D0D5EB-05D6-385D-1BD6-3B88AA4028B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5" b="13820"/>
          <a:stretch/>
        </p:blipFill>
        <p:spPr>
          <a:xfrm>
            <a:off x="1359711" y="-4876213"/>
            <a:ext cx="9144000" cy="42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9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C1F94DA-14A4-8677-DEB3-76CC18ECA119}"/>
              </a:ext>
            </a:extLst>
          </p:cNvPr>
          <p:cNvSpPr txBox="1"/>
          <p:nvPr/>
        </p:nvSpPr>
        <p:spPr>
          <a:xfrm>
            <a:off x="4319192" y="0"/>
            <a:ext cx="50571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8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  <a:endParaRPr lang="it-IT" sz="10000" dirty="0">
              <a:solidFill>
                <a:srgbClr val="97CBDB"/>
              </a:solidFill>
              <a:effectLst>
                <a:outerShdw dist="38100" dir="5400000" sx="99000" sy="99000" algn="tl" rotWithShape="0">
                  <a:prstClr val="black">
                    <a:alpha val="41000"/>
                  </a:prstClr>
                </a:outerShdw>
              </a:effectLst>
              <a:latin typeface="Vintage Wheel Free Trial" pitchFamily="50" charset="0"/>
            </a:endParaRPr>
          </a:p>
        </p:txBody>
      </p:sp>
      <p:grpSp>
        <p:nvGrpSpPr>
          <p:cNvPr id="1068" name="Gruppo 1067">
            <a:extLst>
              <a:ext uri="{FF2B5EF4-FFF2-40B4-BE49-F238E27FC236}">
                <a16:creationId xmlns:a16="http://schemas.microsoft.com/office/drawing/2014/main" id="{73E131E3-159B-6AA6-BD77-50C7F5105248}"/>
              </a:ext>
            </a:extLst>
          </p:cNvPr>
          <p:cNvGrpSpPr/>
          <p:nvPr/>
        </p:nvGrpSpPr>
        <p:grpSpPr>
          <a:xfrm>
            <a:off x="-7731561" y="4282570"/>
            <a:ext cx="1547757" cy="1546991"/>
            <a:chOff x="2485211" y="4282570"/>
            <a:chExt cx="1547757" cy="154699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1FDEC35-DEC3-0FED-C1EC-C7E281792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466" y="4282570"/>
              <a:ext cx="751839" cy="764582"/>
            </a:xfrm>
            <a:prstGeom prst="rect">
              <a:avLst/>
            </a:prstGeom>
          </p:spPr>
        </p:pic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D445A7B-A784-E787-C673-5396AFDF4775}"/>
                </a:ext>
              </a:extLst>
            </p:cNvPr>
            <p:cNvSpPr/>
            <p:nvPr/>
          </p:nvSpPr>
          <p:spPr>
            <a:xfrm>
              <a:off x="2485211" y="5163685"/>
              <a:ext cx="1547757" cy="665876"/>
            </a:xfrm>
            <a:prstGeom prst="roundRect">
              <a:avLst>
                <a:gd name="adj" fmla="val 23906"/>
              </a:avLst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3600" dirty="0">
                  <a:latin typeface="Candara" panose="020E0502030303020204" pitchFamily="34" charset="0"/>
                </a:rPr>
                <a:t>Login</a:t>
              </a:r>
              <a:endParaRPr lang="it-IT" sz="12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EBC6D70-10C6-76F7-1554-7FC8AF9B21F7}"/>
              </a:ext>
            </a:extLst>
          </p:cNvPr>
          <p:cNvGrpSpPr/>
          <p:nvPr/>
        </p:nvGrpSpPr>
        <p:grpSpPr>
          <a:xfrm>
            <a:off x="-3738203" y="2300327"/>
            <a:ext cx="791164" cy="767373"/>
            <a:chOff x="1744824" y="2118049"/>
            <a:chExt cx="3144417" cy="2877904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6387DA74-3A20-92D4-30DB-DBD2351B0C43}"/>
                </a:ext>
              </a:extLst>
            </p:cNvPr>
            <p:cNvSpPr/>
            <p:nvPr/>
          </p:nvSpPr>
          <p:spPr>
            <a:xfrm>
              <a:off x="1744824" y="2118049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230A08BB-02D6-B87B-5CDB-5CDCE9AE3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89" y="2145066"/>
              <a:ext cx="2594886" cy="2594886"/>
            </a:xfrm>
            <a:prstGeom prst="rect">
              <a:avLst/>
            </a:prstGeom>
          </p:spPr>
        </p:pic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59E689F-618C-B6AA-E032-26A5FBE200E7}"/>
              </a:ext>
            </a:extLst>
          </p:cNvPr>
          <p:cNvGrpSpPr/>
          <p:nvPr/>
        </p:nvGrpSpPr>
        <p:grpSpPr>
          <a:xfrm>
            <a:off x="-2846859" y="2263661"/>
            <a:ext cx="791164" cy="760170"/>
            <a:chOff x="4889240" y="1486381"/>
            <a:chExt cx="3144417" cy="2877904"/>
          </a:xfrm>
        </p:grpSpPr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DAC41FA7-8488-0EC6-C5C3-B5D0AEFCD95A}"/>
                </a:ext>
              </a:extLst>
            </p:cNvPr>
            <p:cNvSpPr/>
            <p:nvPr/>
          </p:nvSpPr>
          <p:spPr>
            <a:xfrm>
              <a:off x="4889240" y="1486381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EB42B740-980F-7DE2-938B-C893EF641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74" y="1780503"/>
              <a:ext cx="2260711" cy="2260711"/>
            </a:xfrm>
            <a:prstGeom prst="rect">
              <a:avLst/>
            </a:prstGeom>
          </p:spPr>
        </p:pic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CCE20F16-CC78-698B-CF8D-94DCE606EE0D}"/>
              </a:ext>
            </a:extLst>
          </p:cNvPr>
          <p:cNvGrpSpPr/>
          <p:nvPr/>
        </p:nvGrpSpPr>
        <p:grpSpPr>
          <a:xfrm>
            <a:off x="-4599715" y="2249501"/>
            <a:ext cx="791164" cy="818199"/>
            <a:chOff x="8671248" y="1946371"/>
            <a:chExt cx="3144417" cy="3030061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3A428697-C541-1DCF-3853-40D793D5B5BC}"/>
                </a:ext>
              </a:extLst>
            </p:cNvPr>
            <p:cNvSpPr/>
            <p:nvPr/>
          </p:nvSpPr>
          <p:spPr>
            <a:xfrm>
              <a:off x="8671248" y="2098528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5" name="Immagine 24" descr="Immagine che contiene freccia&#10;&#10;Descrizione generata automaticamente">
              <a:extLst>
                <a:ext uri="{FF2B5EF4-FFF2-40B4-BE49-F238E27FC236}">
                  <a16:creationId xmlns:a16="http://schemas.microsoft.com/office/drawing/2014/main" id="{A20A0F32-0554-24EC-4215-BF167F1B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263" y="1946371"/>
              <a:ext cx="3030061" cy="3030061"/>
            </a:xfrm>
            <a:prstGeom prst="rect">
              <a:avLst/>
            </a:prstGeom>
          </p:spPr>
        </p:pic>
      </p:grp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E69C44BF-8664-8A0C-A2AD-CEEABF2583E9}"/>
              </a:ext>
            </a:extLst>
          </p:cNvPr>
          <p:cNvSpPr/>
          <p:nvPr/>
        </p:nvSpPr>
        <p:spPr>
          <a:xfrm>
            <a:off x="-4447241" y="3429000"/>
            <a:ext cx="2391546" cy="654275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latin typeface="Candara" panose="020E0502030303020204" pitchFamily="34" charset="0"/>
            </a:endParaRPr>
          </a:p>
          <a:p>
            <a:pPr algn="ctr"/>
            <a:r>
              <a:rPr lang="it-IT" sz="2000" dirty="0">
                <a:latin typeface="Candara" panose="020E0502030303020204" pitchFamily="34" charset="0"/>
              </a:rPr>
              <a:t>Pagina rivista cartacea</a:t>
            </a:r>
          </a:p>
          <a:p>
            <a:pPr algn="ctr"/>
            <a:endParaRPr lang="it-IT" dirty="0"/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A60B01AC-95F3-364E-D042-922A38F35A89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-6262991" y="2658601"/>
            <a:ext cx="1664789" cy="392133"/>
          </a:xfrm>
          <a:prstGeom prst="bentConnector3">
            <a:avLst/>
          </a:prstGeom>
          <a:ln>
            <a:solidFill>
              <a:srgbClr val="F1525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nettore a gomito 40">
            <a:extLst>
              <a:ext uri="{FF2B5EF4-FFF2-40B4-BE49-F238E27FC236}">
                <a16:creationId xmlns:a16="http://schemas.microsoft.com/office/drawing/2014/main" id="{A59FF312-8D27-FE7D-EE8D-A3AF42BAAAF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-6262991" y="3050734"/>
            <a:ext cx="1815750" cy="705404"/>
          </a:xfrm>
          <a:prstGeom prst="bentConnector3">
            <a:avLst>
              <a:gd name="adj1" fmla="val 46083"/>
            </a:avLst>
          </a:prstGeom>
          <a:ln>
            <a:solidFill>
              <a:srgbClr val="F1525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2884303-F7E0-9D49-D5F8-732738BDAD29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-6948386" y="3699996"/>
            <a:ext cx="1" cy="58257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X PNG, X Transparent Background - FreeIconsPNG">
            <a:extLst>
              <a:ext uri="{FF2B5EF4-FFF2-40B4-BE49-F238E27FC236}">
                <a16:creationId xmlns:a16="http://schemas.microsoft.com/office/drawing/2014/main" id="{4ED53FAC-6CEB-E4C5-7856-9E5D4611D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6791" y="4640715"/>
            <a:ext cx="439385" cy="4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ck PNG - Tick Mark Symbol Transparent Pictures, Free Download - Free  Transparent PNG Logos">
            <a:extLst>
              <a:ext uri="{FF2B5EF4-FFF2-40B4-BE49-F238E27FC236}">
                <a16:creationId xmlns:a16="http://schemas.microsoft.com/office/drawing/2014/main" id="{B670E769-FF26-034F-9992-EA0B83943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1468" y="5074784"/>
            <a:ext cx="909597" cy="7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D0A46E7D-08B7-ECE8-245C-483FA2F9B80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5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8416" y="5852404"/>
            <a:ext cx="575254" cy="575254"/>
          </a:xfrm>
          <a:prstGeom prst="rect">
            <a:avLst/>
          </a:prstGeom>
        </p:spPr>
      </p:pic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36CEE072-E564-A624-4892-B14D302EEAAC}"/>
              </a:ext>
            </a:extLst>
          </p:cNvPr>
          <p:cNvCxnSpPr>
            <a:cxnSpLocks/>
            <a:stCxn id="1051" idx="3"/>
            <a:endCxn id="1026" idx="1"/>
          </p:cNvCxnSpPr>
          <p:nvPr/>
        </p:nvCxnSpPr>
        <p:spPr>
          <a:xfrm flipV="1">
            <a:off x="-4511927" y="4860408"/>
            <a:ext cx="1475136" cy="634101"/>
          </a:xfrm>
          <a:prstGeom prst="bentConnector3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ttore a gomito 55">
            <a:extLst>
              <a:ext uri="{FF2B5EF4-FFF2-40B4-BE49-F238E27FC236}">
                <a16:creationId xmlns:a16="http://schemas.microsoft.com/office/drawing/2014/main" id="{E3D9E6AC-EA1B-BDFD-BFA5-B406F89F5C91}"/>
              </a:ext>
            </a:extLst>
          </p:cNvPr>
          <p:cNvCxnSpPr>
            <a:cxnSpLocks/>
            <a:stCxn id="1051" idx="3"/>
            <a:endCxn id="50" idx="1"/>
          </p:cNvCxnSpPr>
          <p:nvPr/>
        </p:nvCxnSpPr>
        <p:spPr>
          <a:xfrm>
            <a:off x="-4511927" y="5494509"/>
            <a:ext cx="1423511" cy="645522"/>
          </a:xfrm>
          <a:prstGeom prst="bentConnector3">
            <a:avLst>
              <a:gd name="adj1" fmla="val 52141"/>
            </a:avLst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9" name="Immagine 58">
            <a:extLst>
              <a:ext uri="{FF2B5EF4-FFF2-40B4-BE49-F238E27FC236}">
                <a16:creationId xmlns:a16="http://schemas.microsoft.com/office/drawing/2014/main" id="{81350021-E7D4-F2C7-E89B-0A0E7848455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F5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5660" y="2170344"/>
            <a:ext cx="939156" cy="939156"/>
          </a:xfrm>
          <a:prstGeom prst="rect">
            <a:avLst/>
          </a:prstGeom>
        </p:spPr>
      </p:pic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6DA57286-5FF6-22CC-EB83-8B2C41FD08F7}"/>
              </a:ext>
            </a:extLst>
          </p:cNvPr>
          <p:cNvCxnSpPr>
            <a:cxnSpLocks/>
            <a:stCxn id="18" idx="6"/>
            <a:endCxn id="59" idx="1"/>
          </p:cNvCxnSpPr>
          <p:nvPr/>
        </p:nvCxnSpPr>
        <p:spPr>
          <a:xfrm flipV="1">
            <a:off x="-2055695" y="2639922"/>
            <a:ext cx="900035" cy="382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9" name="Rettangolo con angoli arrotondati 1028">
            <a:extLst>
              <a:ext uri="{FF2B5EF4-FFF2-40B4-BE49-F238E27FC236}">
                <a16:creationId xmlns:a16="http://schemas.microsoft.com/office/drawing/2014/main" id="{4D3B3673-5072-7285-0018-BA24C541045E}"/>
              </a:ext>
            </a:extLst>
          </p:cNvPr>
          <p:cNvSpPr/>
          <p:nvPr/>
        </p:nvSpPr>
        <p:spPr>
          <a:xfrm>
            <a:off x="-9108262" y="2391765"/>
            <a:ext cx="2818011" cy="1172163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1" name="Immagine 1030">
            <a:extLst>
              <a:ext uri="{FF2B5EF4-FFF2-40B4-BE49-F238E27FC236}">
                <a16:creationId xmlns:a16="http://schemas.microsoft.com/office/drawing/2014/main" id="{E5056BFF-7E5E-2AEB-C759-DF9373B29C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0694" y="2600751"/>
            <a:ext cx="660195" cy="706419"/>
          </a:xfrm>
          <a:prstGeom prst="rect">
            <a:avLst/>
          </a:prstGeom>
        </p:spPr>
      </p:pic>
      <p:sp>
        <p:nvSpPr>
          <p:cNvPr id="1033" name="CasellaDiTesto 1032">
            <a:extLst>
              <a:ext uri="{FF2B5EF4-FFF2-40B4-BE49-F238E27FC236}">
                <a16:creationId xmlns:a16="http://schemas.microsoft.com/office/drawing/2014/main" id="{F391D471-3BFA-9FA4-2954-3116E9948BFC}"/>
              </a:ext>
            </a:extLst>
          </p:cNvPr>
          <p:cNvSpPr txBox="1"/>
          <p:nvPr/>
        </p:nvSpPr>
        <p:spPr>
          <a:xfrm>
            <a:off x="-8276196" y="2515083"/>
            <a:ext cx="188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ndara" panose="020E0502030303020204" pitchFamily="34" charset="0"/>
              </a:rPr>
              <a:t>Homepage con ultima ricetta e ricette recenti</a:t>
            </a:r>
          </a:p>
        </p:txBody>
      </p:sp>
      <p:sp>
        <p:nvSpPr>
          <p:cNvPr id="1034" name="CasellaDiTesto 1033">
            <a:extLst>
              <a:ext uri="{FF2B5EF4-FFF2-40B4-BE49-F238E27FC236}">
                <a16:creationId xmlns:a16="http://schemas.microsoft.com/office/drawing/2014/main" id="{C9F38ADA-633A-1AFA-537F-B2C0B504F1DE}"/>
              </a:ext>
            </a:extLst>
          </p:cNvPr>
          <p:cNvSpPr txBox="1"/>
          <p:nvPr/>
        </p:nvSpPr>
        <p:spPr>
          <a:xfrm>
            <a:off x="-1522837" y="3195859"/>
            <a:ext cx="181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Scheda</a:t>
            </a:r>
          </a:p>
          <a:p>
            <a:pPr algn="ctr"/>
            <a:r>
              <a:rPr lang="it-IT" dirty="0">
                <a:latin typeface="Candara" panose="020E0502030303020204" pitchFamily="34" charset="0"/>
              </a:rPr>
              <a:t>dettaglio</a:t>
            </a:r>
          </a:p>
        </p:txBody>
      </p: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96D2C570-76A1-5ADA-AF15-4FD5354023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97" y="436943"/>
            <a:ext cx="243843" cy="228701"/>
          </a:xfrm>
          <a:prstGeom prst="rect">
            <a:avLst/>
          </a:prstGeom>
        </p:spPr>
      </p:pic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4CDF3EFD-AA3C-BC0A-C37F-E72FB2389326}"/>
              </a:ext>
            </a:extLst>
          </p:cNvPr>
          <p:cNvSpPr txBox="1"/>
          <p:nvPr/>
        </p:nvSpPr>
        <p:spPr>
          <a:xfrm>
            <a:off x="-2332210" y="4793300"/>
            <a:ext cx="1302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Elimina</a:t>
            </a:r>
          </a:p>
          <a:p>
            <a:endParaRPr lang="it-IT" sz="1100" dirty="0">
              <a:latin typeface="Candara" panose="020E0502030303020204" pitchFamily="34" charset="0"/>
            </a:endParaRPr>
          </a:p>
          <a:p>
            <a:endParaRPr lang="it-IT" sz="1100" dirty="0">
              <a:latin typeface="Candara" panose="020E0502030303020204" pitchFamily="34" charset="0"/>
            </a:endParaRPr>
          </a:p>
          <a:p>
            <a:r>
              <a:rPr lang="it-IT" dirty="0">
                <a:latin typeface="Candara" panose="020E0502030303020204" pitchFamily="34" charset="0"/>
              </a:rPr>
              <a:t>Aggiungi</a:t>
            </a:r>
          </a:p>
          <a:p>
            <a:endParaRPr lang="it-IT" sz="1400" dirty="0">
              <a:latin typeface="Candara" panose="020E0502030303020204" pitchFamily="34" charset="0"/>
            </a:endParaRPr>
          </a:p>
          <a:p>
            <a:endParaRPr lang="it-IT" dirty="0">
              <a:latin typeface="Candara" panose="020E0502030303020204" pitchFamily="34" charset="0"/>
            </a:endParaRPr>
          </a:p>
          <a:p>
            <a:r>
              <a:rPr lang="it-IT" dirty="0">
                <a:latin typeface="Candara" panose="020E0502030303020204" pitchFamily="34" charset="0"/>
              </a:rPr>
              <a:t>Modifica</a:t>
            </a:r>
          </a:p>
        </p:txBody>
      </p:sp>
      <p:cxnSp>
        <p:nvCxnSpPr>
          <p:cNvPr id="1046" name="Connettore a gomito 1045">
            <a:extLst>
              <a:ext uri="{FF2B5EF4-FFF2-40B4-BE49-F238E27FC236}">
                <a16:creationId xmlns:a16="http://schemas.microsoft.com/office/drawing/2014/main" id="{405A4CEF-3D63-7D66-9BCA-D52CF4F6E132}"/>
              </a:ext>
            </a:extLst>
          </p:cNvPr>
          <p:cNvCxnSpPr>
            <a:cxnSpLocks/>
            <a:endCxn id="1051" idx="0"/>
          </p:cNvCxnSpPr>
          <p:nvPr/>
        </p:nvCxnSpPr>
        <p:spPr>
          <a:xfrm rot="5400000">
            <a:off x="-3563732" y="2213866"/>
            <a:ext cx="1218846" cy="4475495"/>
          </a:xfrm>
          <a:prstGeom prst="bentConnector3">
            <a:avLst>
              <a:gd name="adj1" fmla="val 41664"/>
            </a:avLst>
          </a:prstGeom>
          <a:ln>
            <a:solidFill>
              <a:srgbClr val="F1525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51" name="Rettangolo con angoli arrotondati 1050">
            <a:extLst>
              <a:ext uri="{FF2B5EF4-FFF2-40B4-BE49-F238E27FC236}">
                <a16:creationId xmlns:a16="http://schemas.microsoft.com/office/drawing/2014/main" id="{1261C2EC-ABFF-6B25-604D-7F07D4E92EC9}"/>
              </a:ext>
            </a:extLst>
          </p:cNvPr>
          <p:cNvSpPr/>
          <p:nvPr/>
        </p:nvSpPr>
        <p:spPr>
          <a:xfrm>
            <a:off x="-5872187" y="5061036"/>
            <a:ext cx="1360260" cy="866945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latin typeface="Candara" panose="020E0502030303020204" pitchFamily="34" charset="0"/>
            </a:endParaRPr>
          </a:p>
          <a:p>
            <a:pPr algn="ctr"/>
            <a:r>
              <a:rPr lang="it-IT" sz="2000" dirty="0">
                <a:latin typeface="Candara" panose="020E0502030303020204" pitchFamily="34" charset="0"/>
              </a:rPr>
              <a:t>Lista ricette</a:t>
            </a:r>
          </a:p>
          <a:p>
            <a:pPr algn="ctr"/>
            <a:endParaRPr lang="it-IT" dirty="0"/>
          </a:p>
        </p:txBody>
      </p:sp>
      <p:cxnSp>
        <p:nvCxnSpPr>
          <p:cNvPr id="1061" name="Connettore diritto 1060">
            <a:extLst>
              <a:ext uri="{FF2B5EF4-FFF2-40B4-BE49-F238E27FC236}">
                <a16:creationId xmlns:a16="http://schemas.microsoft.com/office/drawing/2014/main" id="{A689172D-8E07-DD0B-2EE4-1A390957FCA1}"/>
              </a:ext>
            </a:extLst>
          </p:cNvPr>
          <p:cNvCxnSpPr>
            <a:cxnSpLocks/>
            <a:stCxn id="12" idx="3"/>
            <a:endCxn id="1051" idx="1"/>
          </p:cNvCxnSpPr>
          <p:nvPr/>
        </p:nvCxnSpPr>
        <p:spPr>
          <a:xfrm flipV="1">
            <a:off x="-6183804" y="5494509"/>
            <a:ext cx="311617" cy="211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60712D7C-8536-5D17-918B-FE928357D08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1" b="14086"/>
          <a:stretch/>
        </p:blipFill>
        <p:spPr>
          <a:xfrm>
            <a:off x="1300428" y="2249501"/>
            <a:ext cx="9144000" cy="429676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3526F0C-9D24-39E9-4143-CC21B36E4379}"/>
              </a:ext>
            </a:extLst>
          </p:cNvPr>
          <p:cNvSpPr txBox="1"/>
          <p:nvPr/>
        </p:nvSpPr>
        <p:spPr>
          <a:xfrm>
            <a:off x="1529028" y="1801012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ndara" panose="020E0502030303020204" pitchFamily="34" charset="0"/>
              </a:rPr>
              <a:t>Processo di Sviluppo della Web app:</a:t>
            </a:r>
          </a:p>
        </p:txBody>
      </p:sp>
    </p:spTree>
    <p:extLst>
      <p:ext uri="{BB962C8B-B14F-4D97-AF65-F5344CB8AC3E}">
        <p14:creationId xmlns:p14="http://schemas.microsoft.com/office/powerpoint/2010/main" val="2128960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7F51112-3D10-6B82-A553-DE27B1F79F76}"/>
              </a:ext>
            </a:extLst>
          </p:cNvPr>
          <p:cNvSpPr/>
          <p:nvPr/>
        </p:nvSpPr>
        <p:spPr>
          <a:xfrm>
            <a:off x="0" y="1413109"/>
            <a:ext cx="12192000" cy="4321589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6347B0D-1634-AB6E-189E-6466E4BF648C}"/>
              </a:ext>
            </a:extLst>
          </p:cNvPr>
          <p:cNvSpPr txBox="1"/>
          <p:nvPr/>
        </p:nvSpPr>
        <p:spPr>
          <a:xfrm>
            <a:off x="989046" y="2373630"/>
            <a:ext cx="12624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Software utilizzati: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D692653-3CF2-5E76-CBE2-FB22B59ACF48}"/>
              </a:ext>
            </a:extLst>
          </p:cNvPr>
          <p:cNvSpPr txBox="1"/>
          <p:nvPr/>
        </p:nvSpPr>
        <p:spPr>
          <a:xfrm>
            <a:off x="4162965" y="12726082"/>
            <a:ext cx="3866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Candara" panose="020E0502030303020204" pitchFamily="34" charset="0"/>
              </a:rPr>
              <a:t>Comunicazione e collaborazione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1BE78E4-3C89-F5AD-2D15-B31206D2F8FB}"/>
              </a:ext>
            </a:extLst>
          </p:cNvPr>
          <p:cNvSpPr txBox="1"/>
          <p:nvPr/>
        </p:nvSpPr>
        <p:spPr>
          <a:xfrm>
            <a:off x="8609597" y="12217342"/>
            <a:ext cx="3866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ndara" panose="020E0502030303020204" pitchFamily="34" charset="0"/>
              </a:rPr>
              <a:t>Gestione del database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7DE3FECB-AFDC-0DB0-3B47-3A9870040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178" y="810918"/>
            <a:ext cx="457681" cy="46128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1099C951-14B6-5D28-82ED-2A7F4FB1B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818" y="-7924"/>
            <a:ext cx="1160987" cy="647160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8A98A89-3EC8-60A8-2A80-42850D468D24}"/>
              </a:ext>
            </a:extLst>
          </p:cNvPr>
          <p:cNvSpPr txBox="1"/>
          <p:nvPr/>
        </p:nvSpPr>
        <p:spPr>
          <a:xfrm>
            <a:off x="13367925" y="4780591"/>
            <a:ext cx="3866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Candara" panose="020E0502030303020204" pitchFamily="34" charset="0"/>
              </a:rPr>
              <a:t>Comunicazione e collaborazione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9D1EA64-FB04-C7B5-0739-5D7C2FB0F92E}"/>
              </a:ext>
            </a:extLst>
          </p:cNvPr>
          <p:cNvSpPr txBox="1"/>
          <p:nvPr/>
        </p:nvSpPr>
        <p:spPr>
          <a:xfrm>
            <a:off x="18089210" y="2168824"/>
            <a:ext cx="3866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ndara" panose="020E0502030303020204" pitchFamily="34" charset="0"/>
              </a:rPr>
              <a:t>Gestione del database</a:t>
            </a:r>
          </a:p>
        </p:txBody>
      </p:sp>
      <p:pic>
        <p:nvPicPr>
          <p:cNvPr id="40" name="Immagine 39" descr="Immagine che contiene piatto, bianco, interni, toeletta&#10;&#10;Descrizione generata automaticamente">
            <a:extLst>
              <a:ext uri="{FF2B5EF4-FFF2-40B4-BE49-F238E27FC236}">
                <a16:creationId xmlns:a16="http://schemas.microsoft.com/office/drawing/2014/main" id="{649B5C37-9097-F16E-D5D9-3C3A0D158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843" y="-509244"/>
            <a:ext cx="2662800" cy="2662800"/>
          </a:xfrm>
          <a:prstGeom prst="rect">
            <a:avLst/>
          </a:prstGeom>
        </p:spPr>
      </p:pic>
      <p:grpSp>
        <p:nvGrpSpPr>
          <p:cNvPr id="41" name="Gruppo 40">
            <a:extLst>
              <a:ext uri="{FF2B5EF4-FFF2-40B4-BE49-F238E27FC236}">
                <a16:creationId xmlns:a16="http://schemas.microsoft.com/office/drawing/2014/main" id="{72A9AEC9-6068-D0B8-694E-B38F310DFC48}"/>
              </a:ext>
            </a:extLst>
          </p:cNvPr>
          <p:cNvGrpSpPr/>
          <p:nvPr/>
        </p:nvGrpSpPr>
        <p:grpSpPr>
          <a:xfrm>
            <a:off x="12504480" y="-335275"/>
            <a:ext cx="5115866" cy="5115866"/>
            <a:chOff x="3534790" y="600914"/>
            <a:chExt cx="5115866" cy="5115866"/>
          </a:xfrm>
        </p:grpSpPr>
        <p:pic>
          <p:nvPicPr>
            <p:cNvPr id="42" name="Immagine 41" descr="Immagine che contiene piatto, bianco, interni, toeletta&#10;&#10;Descrizione generata automaticamente">
              <a:extLst>
                <a:ext uri="{FF2B5EF4-FFF2-40B4-BE49-F238E27FC236}">
                  <a16:creationId xmlns:a16="http://schemas.microsoft.com/office/drawing/2014/main" id="{D1A0CB0B-B65F-DE30-C15B-ECEE68839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90" y="600914"/>
              <a:ext cx="5115866" cy="5115866"/>
            </a:xfrm>
            <a:prstGeom prst="rect">
              <a:avLst/>
            </a:prstGeom>
          </p:spPr>
        </p:pic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D2DF3078-3BD8-7505-E9F3-11E1A9337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8490" r="91198">
                          <a14:foregroundMark x1="9271" y1="34844" x2="10000" y2="48646"/>
                          <a14:foregroundMark x1="10417" y1="46354" x2="10417" y2="36406"/>
                          <a14:foregroundMark x1="85833" y1="31823" x2="89271" y2="49427"/>
                          <a14:foregroundMark x1="90417" y1="31042" x2="87760" y2="51615"/>
                          <a14:foregroundMark x1="87760" y1="51615" x2="91198" y2="33698"/>
                          <a14:foregroundMark x1="8490" y1="36406" x2="23802" y2="268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923" y="1937758"/>
              <a:ext cx="1235130" cy="1235130"/>
            </a:xfrm>
            <a:prstGeom prst="rect">
              <a:avLst/>
            </a:prstGeom>
          </p:spPr>
        </p:pic>
        <p:pic>
          <p:nvPicPr>
            <p:cNvPr id="44" name="Picture 4" descr="Discord's Branding Guidelines">
              <a:extLst>
                <a:ext uri="{FF2B5EF4-FFF2-40B4-BE49-F238E27FC236}">
                  <a16:creationId xmlns:a16="http://schemas.microsoft.com/office/drawing/2014/main" id="{3797903A-E2E1-B293-EF90-E2E82F4ED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787" y="3158847"/>
              <a:ext cx="992514" cy="753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Immagine 44">
              <a:extLst>
                <a:ext uri="{FF2B5EF4-FFF2-40B4-BE49-F238E27FC236}">
                  <a16:creationId xmlns:a16="http://schemas.microsoft.com/office/drawing/2014/main" id="{BA02E685-6CCE-3B25-6571-335A5DE56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249" y="3282600"/>
              <a:ext cx="838965" cy="838965"/>
            </a:xfrm>
            <a:prstGeom prst="rect">
              <a:avLst/>
            </a:prstGeom>
          </p:spPr>
        </p:pic>
      </p:grp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82EA5C3-2577-8618-4887-398BC8F0B3F2}"/>
              </a:ext>
            </a:extLst>
          </p:cNvPr>
          <p:cNvSpPr txBox="1"/>
          <p:nvPr/>
        </p:nvSpPr>
        <p:spPr>
          <a:xfrm>
            <a:off x="3985817" y="-6908800"/>
            <a:ext cx="5057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0" dirty="0">
                <a:solidFill>
                  <a:srgbClr val="97CBDB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Progetto</a:t>
            </a: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D0E6A112-E0F9-7C00-0D54-F4B9A40639B2}"/>
              </a:ext>
            </a:extLst>
          </p:cNvPr>
          <p:cNvGrpSpPr/>
          <p:nvPr/>
        </p:nvGrpSpPr>
        <p:grpSpPr>
          <a:xfrm>
            <a:off x="2800171" y="-2626230"/>
            <a:ext cx="1547757" cy="1546991"/>
            <a:chOff x="2485211" y="4282570"/>
            <a:chExt cx="1547757" cy="1546991"/>
          </a:xfrm>
        </p:grpSpPr>
        <p:pic>
          <p:nvPicPr>
            <p:cNvPr id="48" name="Immagine 47">
              <a:extLst>
                <a:ext uri="{FF2B5EF4-FFF2-40B4-BE49-F238E27FC236}">
                  <a16:creationId xmlns:a16="http://schemas.microsoft.com/office/drawing/2014/main" id="{532488EA-6BBB-2A4F-2916-F15F2DCB8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466" y="4282570"/>
              <a:ext cx="751839" cy="764582"/>
            </a:xfrm>
            <a:prstGeom prst="rect">
              <a:avLst/>
            </a:prstGeom>
          </p:spPr>
        </p:pic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5250DC2F-CBC3-A4E1-4411-99C472ECE83F}"/>
                </a:ext>
              </a:extLst>
            </p:cNvPr>
            <p:cNvSpPr/>
            <p:nvPr/>
          </p:nvSpPr>
          <p:spPr>
            <a:xfrm>
              <a:off x="2485211" y="5163685"/>
              <a:ext cx="1547757" cy="665876"/>
            </a:xfrm>
            <a:prstGeom prst="roundRect">
              <a:avLst>
                <a:gd name="adj" fmla="val 23906"/>
              </a:avLst>
            </a:prstGeom>
            <a:solidFill>
              <a:srgbClr val="F152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3600" dirty="0">
                  <a:latin typeface="Candara" panose="020E0502030303020204" pitchFamily="34" charset="0"/>
                </a:rPr>
                <a:t>Login</a:t>
              </a:r>
              <a:endParaRPr lang="it-IT" sz="12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9FB0D451-E1D2-3876-89CE-52EE71C5A61A}"/>
              </a:ext>
            </a:extLst>
          </p:cNvPr>
          <p:cNvGrpSpPr/>
          <p:nvPr/>
        </p:nvGrpSpPr>
        <p:grpSpPr>
          <a:xfrm>
            <a:off x="6793529" y="-4608473"/>
            <a:ext cx="791164" cy="767373"/>
            <a:chOff x="1744824" y="2118049"/>
            <a:chExt cx="3144417" cy="2877904"/>
          </a:xfrm>
        </p:grpSpPr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145EFB9C-2D23-6D65-B821-4C9370F7C45F}"/>
                </a:ext>
              </a:extLst>
            </p:cNvPr>
            <p:cNvSpPr/>
            <p:nvPr/>
          </p:nvSpPr>
          <p:spPr>
            <a:xfrm>
              <a:off x="1744824" y="2118049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2" name="Immagine 51">
              <a:extLst>
                <a:ext uri="{FF2B5EF4-FFF2-40B4-BE49-F238E27FC236}">
                  <a16:creationId xmlns:a16="http://schemas.microsoft.com/office/drawing/2014/main" id="{D5A43E89-8439-9901-98AA-6C01F7701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9589" y="2145066"/>
              <a:ext cx="2594886" cy="2594886"/>
            </a:xfrm>
            <a:prstGeom prst="rect">
              <a:avLst/>
            </a:prstGeom>
          </p:spPr>
        </p:pic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0EC1D3A-590F-0C40-2CEA-7E6FFA15E66F}"/>
              </a:ext>
            </a:extLst>
          </p:cNvPr>
          <p:cNvGrpSpPr/>
          <p:nvPr/>
        </p:nvGrpSpPr>
        <p:grpSpPr>
          <a:xfrm>
            <a:off x="7684873" y="-4645139"/>
            <a:ext cx="791164" cy="760170"/>
            <a:chOff x="4889240" y="1486381"/>
            <a:chExt cx="3144417" cy="2877904"/>
          </a:xfrm>
        </p:grpSpPr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50EDA43B-1F90-B315-41CD-FC5E20970540}"/>
                </a:ext>
              </a:extLst>
            </p:cNvPr>
            <p:cNvSpPr/>
            <p:nvPr/>
          </p:nvSpPr>
          <p:spPr>
            <a:xfrm>
              <a:off x="4889240" y="1486381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7A9C71C5-E6AF-1237-4914-A3E474EF5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74" y="1780503"/>
              <a:ext cx="2260711" cy="2260711"/>
            </a:xfrm>
            <a:prstGeom prst="rect">
              <a:avLst/>
            </a:prstGeom>
          </p:spPr>
        </p:pic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3B891B72-2BDD-251C-FA40-6B05425AD241}"/>
              </a:ext>
            </a:extLst>
          </p:cNvPr>
          <p:cNvGrpSpPr/>
          <p:nvPr/>
        </p:nvGrpSpPr>
        <p:grpSpPr>
          <a:xfrm>
            <a:off x="5932017" y="-4659299"/>
            <a:ext cx="791164" cy="818199"/>
            <a:chOff x="8671248" y="1946371"/>
            <a:chExt cx="3144417" cy="3030061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DC807285-22BB-E4D4-F8B5-76BE87F793B7}"/>
                </a:ext>
              </a:extLst>
            </p:cNvPr>
            <p:cNvSpPr/>
            <p:nvPr/>
          </p:nvSpPr>
          <p:spPr>
            <a:xfrm>
              <a:off x="8671248" y="2098528"/>
              <a:ext cx="3144417" cy="2877904"/>
            </a:xfrm>
            <a:prstGeom prst="ellipse">
              <a:avLst/>
            </a:prstGeom>
            <a:solidFill>
              <a:srgbClr val="F5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8" name="Immagine 57" descr="Immagine che contiene freccia&#10;&#10;Descrizione generata automaticamente">
              <a:extLst>
                <a:ext uri="{FF2B5EF4-FFF2-40B4-BE49-F238E27FC236}">
                  <a16:creationId xmlns:a16="http://schemas.microsoft.com/office/drawing/2014/main" id="{AACD6B3A-45D0-BB83-D988-5A0EAEB6F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7263" y="1946371"/>
              <a:ext cx="3030061" cy="3030061"/>
            </a:xfrm>
            <a:prstGeom prst="rect">
              <a:avLst/>
            </a:prstGeom>
          </p:spPr>
        </p:pic>
      </p:grp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3BDDC9CE-E800-6FF0-662B-9967D6A55022}"/>
              </a:ext>
            </a:extLst>
          </p:cNvPr>
          <p:cNvSpPr/>
          <p:nvPr/>
        </p:nvSpPr>
        <p:spPr>
          <a:xfrm>
            <a:off x="6084491" y="-3479800"/>
            <a:ext cx="2391546" cy="654275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latin typeface="Candara" panose="020E0502030303020204" pitchFamily="34" charset="0"/>
            </a:endParaRPr>
          </a:p>
          <a:p>
            <a:pPr algn="ctr"/>
            <a:r>
              <a:rPr lang="it-IT" sz="2000" dirty="0">
                <a:latin typeface="Candara" panose="020E0502030303020204" pitchFamily="34" charset="0"/>
              </a:rPr>
              <a:t>Pagina rivista cartacea</a:t>
            </a:r>
          </a:p>
          <a:p>
            <a:pPr algn="ctr"/>
            <a:endParaRPr lang="it-IT" dirty="0"/>
          </a:p>
        </p:txBody>
      </p:sp>
      <p:cxnSp>
        <p:nvCxnSpPr>
          <p:cNvPr id="60" name="Connettore a gomito 59">
            <a:extLst>
              <a:ext uri="{FF2B5EF4-FFF2-40B4-BE49-F238E27FC236}">
                <a16:creationId xmlns:a16="http://schemas.microsoft.com/office/drawing/2014/main" id="{F6A25980-4155-7EE7-64D4-2DF6CA8F66CC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4268741" y="-4250199"/>
            <a:ext cx="1664789" cy="392133"/>
          </a:xfrm>
          <a:prstGeom prst="bentConnector3">
            <a:avLst/>
          </a:prstGeom>
          <a:ln>
            <a:solidFill>
              <a:srgbClr val="F1525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CC13C4C8-D7D0-314F-912E-34EACF0B111E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4268741" y="-3858066"/>
            <a:ext cx="1815750" cy="705404"/>
          </a:xfrm>
          <a:prstGeom prst="bentConnector3">
            <a:avLst>
              <a:gd name="adj1" fmla="val 46083"/>
            </a:avLst>
          </a:prstGeom>
          <a:ln>
            <a:solidFill>
              <a:srgbClr val="F1525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0714847A-9E6D-3DCA-74C2-F9C45ACB6511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3583346" y="-3208804"/>
            <a:ext cx="1" cy="58257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3" name="Picture 2" descr="X PNG, X Transparent Background - FreeIconsPNG">
            <a:extLst>
              <a:ext uri="{FF2B5EF4-FFF2-40B4-BE49-F238E27FC236}">
                <a16:creationId xmlns:a16="http://schemas.microsoft.com/office/drawing/2014/main" id="{E8629C98-3C79-083A-BE5E-D6ADA1AE8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941" y="-2268085"/>
            <a:ext cx="439385" cy="4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Tick PNG - Tick Mark Symbol Transparent Pictures, Free Download - Free  Transparent PNG Logos">
            <a:extLst>
              <a:ext uri="{FF2B5EF4-FFF2-40B4-BE49-F238E27FC236}">
                <a16:creationId xmlns:a16="http://schemas.microsoft.com/office/drawing/2014/main" id="{2D944518-F561-681F-04EB-BA3A8BB1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64" y="-1834016"/>
            <a:ext cx="909597" cy="7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B94D39D5-CB4A-42DC-CD94-6B58D347BA2E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F5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316" y="-1056396"/>
            <a:ext cx="575254" cy="575254"/>
          </a:xfrm>
          <a:prstGeom prst="rect">
            <a:avLst/>
          </a:prstGeom>
        </p:spPr>
      </p:pic>
      <p:cxnSp>
        <p:nvCxnSpPr>
          <p:cNvPr id="66" name="Connettore a gomito 65">
            <a:extLst>
              <a:ext uri="{FF2B5EF4-FFF2-40B4-BE49-F238E27FC236}">
                <a16:creationId xmlns:a16="http://schemas.microsoft.com/office/drawing/2014/main" id="{0C1552E8-0354-1B92-B1ED-98392C20263A}"/>
              </a:ext>
            </a:extLst>
          </p:cNvPr>
          <p:cNvCxnSpPr>
            <a:cxnSpLocks/>
            <a:stCxn id="76" idx="3"/>
            <a:endCxn id="63" idx="1"/>
          </p:cNvCxnSpPr>
          <p:nvPr/>
        </p:nvCxnSpPr>
        <p:spPr>
          <a:xfrm flipV="1">
            <a:off x="6019805" y="-2048392"/>
            <a:ext cx="1475136" cy="634101"/>
          </a:xfrm>
          <a:prstGeom prst="bentConnector3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Connettore a gomito 66">
            <a:extLst>
              <a:ext uri="{FF2B5EF4-FFF2-40B4-BE49-F238E27FC236}">
                <a16:creationId xmlns:a16="http://schemas.microsoft.com/office/drawing/2014/main" id="{AC36FCD6-5DDB-8823-2470-B105BC7A0935}"/>
              </a:ext>
            </a:extLst>
          </p:cNvPr>
          <p:cNvCxnSpPr>
            <a:cxnSpLocks/>
            <a:stCxn id="76" idx="3"/>
            <a:endCxn id="65" idx="1"/>
          </p:cNvCxnSpPr>
          <p:nvPr/>
        </p:nvCxnSpPr>
        <p:spPr>
          <a:xfrm>
            <a:off x="6019805" y="-1414291"/>
            <a:ext cx="1423511" cy="645522"/>
          </a:xfrm>
          <a:prstGeom prst="bentConnector3">
            <a:avLst>
              <a:gd name="adj1" fmla="val 52141"/>
            </a:avLst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8" name="Immagine 67">
            <a:extLst>
              <a:ext uri="{FF2B5EF4-FFF2-40B4-BE49-F238E27FC236}">
                <a16:creationId xmlns:a16="http://schemas.microsoft.com/office/drawing/2014/main" id="{FC665976-9FE0-88A1-C9E1-60298AAE6D07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rgbClr val="F5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72" y="-4738456"/>
            <a:ext cx="939156" cy="939156"/>
          </a:xfrm>
          <a:prstGeom prst="rect">
            <a:avLst/>
          </a:prstGeom>
        </p:spPr>
      </p:pic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5483123F-E79E-9306-5A5B-59C3991F24D5}"/>
              </a:ext>
            </a:extLst>
          </p:cNvPr>
          <p:cNvCxnSpPr>
            <a:cxnSpLocks/>
            <a:stCxn id="54" idx="6"/>
            <a:endCxn id="68" idx="1"/>
          </p:cNvCxnSpPr>
          <p:nvPr/>
        </p:nvCxnSpPr>
        <p:spPr>
          <a:xfrm flipV="1">
            <a:off x="8476037" y="-4268878"/>
            <a:ext cx="900035" cy="382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Rettangolo con angoli arrotondati 69">
            <a:extLst>
              <a:ext uri="{FF2B5EF4-FFF2-40B4-BE49-F238E27FC236}">
                <a16:creationId xmlns:a16="http://schemas.microsoft.com/office/drawing/2014/main" id="{72AD9171-E7B9-9093-7459-65A970A7B614}"/>
              </a:ext>
            </a:extLst>
          </p:cNvPr>
          <p:cNvSpPr/>
          <p:nvPr/>
        </p:nvSpPr>
        <p:spPr>
          <a:xfrm>
            <a:off x="1423470" y="-4517035"/>
            <a:ext cx="2818011" cy="1172163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" name="Immagine 70">
            <a:extLst>
              <a:ext uri="{FF2B5EF4-FFF2-40B4-BE49-F238E27FC236}">
                <a16:creationId xmlns:a16="http://schemas.microsoft.com/office/drawing/2014/main" id="{0843AF08-C7C9-B2B2-EC15-D15C27AA76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38" y="-4308049"/>
            <a:ext cx="660195" cy="706419"/>
          </a:xfrm>
          <a:prstGeom prst="rect">
            <a:avLst/>
          </a:prstGeom>
        </p:spPr>
      </p:pic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D10DF07C-979D-2B19-C113-8170BEBCFB00}"/>
              </a:ext>
            </a:extLst>
          </p:cNvPr>
          <p:cNvSpPr txBox="1"/>
          <p:nvPr/>
        </p:nvSpPr>
        <p:spPr>
          <a:xfrm>
            <a:off x="2255536" y="-4393717"/>
            <a:ext cx="188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ndara" panose="020E0502030303020204" pitchFamily="34" charset="0"/>
              </a:rPr>
              <a:t>Homepage con ultima ricetta e ricette recenti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C336917E-9361-F47E-E4F1-0BA397081CAE}"/>
              </a:ext>
            </a:extLst>
          </p:cNvPr>
          <p:cNvSpPr txBox="1"/>
          <p:nvPr/>
        </p:nvSpPr>
        <p:spPr>
          <a:xfrm>
            <a:off x="9008895" y="-3712941"/>
            <a:ext cx="181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ndara" panose="020E0502030303020204" pitchFamily="34" charset="0"/>
              </a:rPr>
              <a:t>Scheda</a:t>
            </a:r>
          </a:p>
          <a:p>
            <a:pPr algn="ctr"/>
            <a:r>
              <a:rPr lang="it-IT" dirty="0">
                <a:latin typeface="Candara" panose="020E0502030303020204" pitchFamily="34" charset="0"/>
              </a:rPr>
              <a:t>dettaglio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5013DB50-18C7-5441-0BD6-4DDBDD8F707B}"/>
              </a:ext>
            </a:extLst>
          </p:cNvPr>
          <p:cNvSpPr txBox="1"/>
          <p:nvPr/>
        </p:nvSpPr>
        <p:spPr>
          <a:xfrm>
            <a:off x="8199522" y="-2115500"/>
            <a:ext cx="1302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Elimina</a:t>
            </a:r>
          </a:p>
          <a:p>
            <a:endParaRPr lang="it-IT" sz="1100" dirty="0">
              <a:latin typeface="Candara" panose="020E0502030303020204" pitchFamily="34" charset="0"/>
            </a:endParaRPr>
          </a:p>
          <a:p>
            <a:endParaRPr lang="it-IT" sz="1100" dirty="0">
              <a:latin typeface="Candara" panose="020E0502030303020204" pitchFamily="34" charset="0"/>
            </a:endParaRPr>
          </a:p>
          <a:p>
            <a:r>
              <a:rPr lang="it-IT" dirty="0">
                <a:latin typeface="Candara" panose="020E0502030303020204" pitchFamily="34" charset="0"/>
              </a:rPr>
              <a:t>Aggiungi</a:t>
            </a:r>
          </a:p>
          <a:p>
            <a:endParaRPr lang="it-IT" sz="1400" dirty="0">
              <a:latin typeface="Candara" panose="020E0502030303020204" pitchFamily="34" charset="0"/>
            </a:endParaRPr>
          </a:p>
          <a:p>
            <a:endParaRPr lang="it-IT" dirty="0">
              <a:latin typeface="Candara" panose="020E0502030303020204" pitchFamily="34" charset="0"/>
            </a:endParaRPr>
          </a:p>
          <a:p>
            <a:r>
              <a:rPr lang="it-IT" dirty="0">
                <a:latin typeface="Candara" panose="020E0502030303020204" pitchFamily="34" charset="0"/>
              </a:rPr>
              <a:t>Modifica</a:t>
            </a:r>
          </a:p>
        </p:txBody>
      </p:sp>
      <p:cxnSp>
        <p:nvCxnSpPr>
          <p:cNvPr id="75" name="Connettore a gomito 74">
            <a:extLst>
              <a:ext uri="{FF2B5EF4-FFF2-40B4-BE49-F238E27FC236}">
                <a16:creationId xmlns:a16="http://schemas.microsoft.com/office/drawing/2014/main" id="{425F88AC-FA3D-1D95-DC6C-9A39C058B975}"/>
              </a:ext>
            </a:extLst>
          </p:cNvPr>
          <p:cNvCxnSpPr>
            <a:cxnSpLocks/>
            <a:endCxn id="76" idx="0"/>
          </p:cNvCxnSpPr>
          <p:nvPr/>
        </p:nvCxnSpPr>
        <p:spPr>
          <a:xfrm rot="5400000">
            <a:off x="6968000" y="-4694934"/>
            <a:ext cx="1218846" cy="4475495"/>
          </a:xfrm>
          <a:prstGeom prst="bentConnector3">
            <a:avLst>
              <a:gd name="adj1" fmla="val 41664"/>
            </a:avLst>
          </a:prstGeom>
          <a:ln>
            <a:solidFill>
              <a:srgbClr val="F1525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6" name="Rettangolo con angoli arrotondati 75">
            <a:extLst>
              <a:ext uri="{FF2B5EF4-FFF2-40B4-BE49-F238E27FC236}">
                <a16:creationId xmlns:a16="http://schemas.microsoft.com/office/drawing/2014/main" id="{F9294AB2-1370-F0C0-613A-2756E4B6271A}"/>
              </a:ext>
            </a:extLst>
          </p:cNvPr>
          <p:cNvSpPr/>
          <p:nvPr/>
        </p:nvSpPr>
        <p:spPr>
          <a:xfrm>
            <a:off x="4659545" y="-1847764"/>
            <a:ext cx="1360260" cy="866945"/>
          </a:xfrm>
          <a:prstGeom prst="round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 dirty="0">
              <a:latin typeface="Candara" panose="020E0502030303020204" pitchFamily="34" charset="0"/>
            </a:endParaRPr>
          </a:p>
          <a:p>
            <a:pPr algn="ctr"/>
            <a:r>
              <a:rPr lang="it-IT" sz="2000" dirty="0">
                <a:latin typeface="Candara" panose="020E0502030303020204" pitchFamily="34" charset="0"/>
              </a:rPr>
              <a:t>Lista ricette</a:t>
            </a:r>
          </a:p>
          <a:p>
            <a:pPr algn="ctr"/>
            <a:endParaRPr lang="it-IT" dirty="0"/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94D47649-4C76-64A2-82C0-8C208657B531}"/>
              </a:ext>
            </a:extLst>
          </p:cNvPr>
          <p:cNvCxnSpPr>
            <a:cxnSpLocks/>
            <a:stCxn id="49" idx="3"/>
            <a:endCxn id="76" idx="1"/>
          </p:cNvCxnSpPr>
          <p:nvPr/>
        </p:nvCxnSpPr>
        <p:spPr>
          <a:xfrm flipV="1">
            <a:off x="4347928" y="-1414291"/>
            <a:ext cx="311617" cy="2114"/>
          </a:xfrm>
          <a:prstGeom prst="line">
            <a:avLst/>
          </a:prstGeom>
          <a:ln>
            <a:solidFill>
              <a:srgbClr val="F1525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0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EAF316F-7E10-2748-B5FE-A7E136F03A2C}"/>
              </a:ext>
            </a:extLst>
          </p:cNvPr>
          <p:cNvSpPr/>
          <p:nvPr/>
        </p:nvSpPr>
        <p:spPr>
          <a:xfrm>
            <a:off x="0" y="1220069"/>
            <a:ext cx="12192000" cy="4321589"/>
          </a:xfrm>
          <a:prstGeom prst="rect">
            <a:avLst/>
          </a:prstGeom>
          <a:solidFill>
            <a:srgbClr val="F5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BF7B79-60D7-A9B4-E978-0109888C7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45" y="94911"/>
            <a:ext cx="1533512" cy="866945"/>
          </a:xfrm>
          <a:prstGeom prst="rect">
            <a:avLst/>
          </a:prstGeom>
          <a:effectLst/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62945CE-FEA5-7C6B-9E20-E45C9E43C8A3}"/>
              </a:ext>
            </a:extLst>
          </p:cNvPr>
          <p:cNvSpPr txBox="1"/>
          <p:nvPr/>
        </p:nvSpPr>
        <p:spPr>
          <a:xfrm>
            <a:off x="4162965" y="5765451"/>
            <a:ext cx="3866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Candara" panose="020E0502030303020204" pitchFamily="34" charset="0"/>
              </a:rPr>
              <a:t>Comunicazione e collaborazione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CC68CE1-26B5-E8D3-A8AD-04379418F5CC}"/>
              </a:ext>
            </a:extLst>
          </p:cNvPr>
          <p:cNvGrpSpPr/>
          <p:nvPr/>
        </p:nvGrpSpPr>
        <p:grpSpPr>
          <a:xfrm>
            <a:off x="3534790" y="600914"/>
            <a:ext cx="5115866" cy="5115866"/>
            <a:chOff x="3534790" y="600914"/>
            <a:chExt cx="5115866" cy="5115866"/>
          </a:xfrm>
        </p:grpSpPr>
        <p:pic>
          <p:nvPicPr>
            <p:cNvPr id="4" name="Immagine 3" descr="Immagine che contiene piatto, bianco, interni, toeletta&#10;&#10;Descrizione generata automaticamente">
              <a:extLst>
                <a:ext uri="{FF2B5EF4-FFF2-40B4-BE49-F238E27FC236}">
                  <a16:creationId xmlns:a16="http://schemas.microsoft.com/office/drawing/2014/main" id="{FCE6FC98-1385-502C-32F2-AECACCF16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790" y="600914"/>
              <a:ext cx="5115866" cy="5115866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0F4CDE6-8659-A3B4-C1E4-98B6B38AE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490" r="91198">
                          <a14:foregroundMark x1="9271" y1="34844" x2="10000" y2="48646"/>
                          <a14:foregroundMark x1="10417" y1="46354" x2="10417" y2="36406"/>
                          <a14:foregroundMark x1="85833" y1="31823" x2="89271" y2="49427"/>
                          <a14:foregroundMark x1="90417" y1="31042" x2="87760" y2="51615"/>
                          <a14:foregroundMark x1="87760" y1="51615" x2="91198" y2="33698"/>
                          <a14:foregroundMark x1="8490" y1="36406" x2="23802" y2="268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923" y="1937758"/>
              <a:ext cx="1235130" cy="1235130"/>
            </a:xfrm>
            <a:prstGeom prst="rect">
              <a:avLst/>
            </a:prstGeom>
          </p:spPr>
        </p:pic>
        <p:pic>
          <p:nvPicPr>
            <p:cNvPr id="1028" name="Picture 4" descr="Discord's Branding Guidelines">
              <a:extLst>
                <a:ext uri="{FF2B5EF4-FFF2-40B4-BE49-F238E27FC236}">
                  <a16:creationId xmlns:a16="http://schemas.microsoft.com/office/drawing/2014/main" id="{D40A6C9F-9BD9-7633-2670-F8B97B945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787" y="3158847"/>
              <a:ext cx="992514" cy="753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50A8441-D7A5-B298-E4E7-A94AD82A8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249" y="3282600"/>
              <a:ext cx="838965" cy="838965"/>
            </a:xfrm>
            <a:prstGeom prst="rect">
              <a:avLst/>
            </a:prstGeom>
          </p:spPr>
        </p:pic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C21361C-6DA2-B5BE-BAFE-C1F79D7CD80C}"/>
              </a:ext>
            </a:extLst>
          </p:cNvPr>
          <p:cNvSpPr txBox="1"/>
          <p:nvPr/>
        </p:nvSpPr>
        <p:spPr>
          <a:xfrm>
            <a:off x="8657211" y="5034757"/>
            <a:ext cx="3866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ndara" panose="020E0502030303020204" pitchFamily="34" charset="0"/>
              </a:rPr>
              <a:t>Gestione del database</a:t>
            </a:r>
          </a:p>
        </p:txBody>
      </p:sp>
      <p:pic>
        <p:nvPicPr>
          <p:cNvPr id="39" name="Picture 2" descr="Plate PNG Clipart, Dinner Plate, Empty Plate PNG Images - Free Transparent  PNG Logos">
            <a:extLst>
              <a:ext uri="{FF2B5EF4-FFF2-40B4-BE49-F238E27FC236}">
                <a16:creationId xmlns:a16="http://schemas.microsoft.com/office/drawing/2014/main" id="{1C0D99C9-4320-D418-A9EF-93EAC0E3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487" y="1635312"/>
            <a:ext cx="3420605" cy="380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4A85731D-6801-0AB6-E56F-D8000A1677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70" y="3623716"/>
            <a:ext cx="545437" cy="545437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7B668500-7316-2A10-8B65-8B05B7F34B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545" y="2818498"/>
            <a:ext cx="1006486" cy="629054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E229312-246E-CAF0-D8EB-762D637D2ED1}"/>
              </a:ext>
            </a:extLst>
          </p:cNvPr>
          <p:cNvSpPr txBox="1"/>
          <p:nvPr/>
        </p:nvSpPr>
        <p:spPr>
          <a:xfrm>
            <a:off x="12823970" y="5210962"/>
            <a:ext cx="246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ndara" panose="020E0502030303020204" pitchFamily="34" charset="0"/>
              </a:rPr>
              <a:t>Editor del codice</a:t>
            </a:r>
          </a:p>
        </p:txBody>
      </p:sp>
      <p:pic>
        <p:nvPicPr>
          <p:cNvPr id="11" name="Immagine 10" descr="Immagine che contiene piatto, bianco, interni, toeletta&#10;&#10;Descrizione generata automaticamente">
            <a:extLst>
              <a:ext uri="{FF2B5EF4-FFF2-40B4-BE49-F238E27FC236}">
                <a16:creationId xmlns:a16="http://schemas.microsoft.com/office/drawing/2014/main" id="{B063FEC6-FE69-988D-76A9-117F25CC1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844" y="2171597"/>
            <a:ext cx="2662800" cy="2662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2ED8C27-9811-5324-6523-0E277FE4ED02}"/>
              </a:ext>
            </a:extLst>
          </p:cNvPr>
          <p:cNvSpPr txBox="1"/>
          <p:nvPr/>
        </p:nvSpPr>
        <p:spPr>
          <a:xfrm>
            <a:off x="-10168539" y="1564005"/>
            <a:ext cx="12624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0" dirty="0">
                <a:solidFill>
                  <a:srgbClr val="FCF4E2"/>
                </a:solidFill>
                <a:effectLst>
                  <a:outerShdw dist="38100" dir="5400000" sx="99000" sy="99000" algn="tl" rotWithShape="0">
                    <a:prstClr val="black">
                      <a:alpha val="41000"/>
                    </a:prstClr>
                  </a:outerShdw>
                </a:effectLst>
                <a:latin typeface="Vintage Wheel Free Trial" pitchFamily="50" charset="0"/>
              </a:rPr>
              <a:t>Software utilizzati: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64D9C2B-3B32-5E04-EABE-0F0BA671D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80" y="3778451"/>
            <a:ext cx="457681" cy="46128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441C98C-CB9A-C0A3-027F-26ADC897C2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819" y="2888489"/>
            <a:ext cx="1160987" cy="6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37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424</Words>
  <Application>Microsoft Office PowerPoint</Application>
  <PresentationFormat>Widescreen</PresentationFormat>
  <Paragraphs>194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Arial</vt:lpstr>
      <vt:lpstr>Back to the future 2002</vt:lpstr>
      <vt:lpstr>Calibri</vt:lpstr>
      <vt:lpstr>Calibri Light</vt:lpstr>
      <vt:lpstr>Candara</vt:lpstr>
      <vt:lpstr>Candara Light</vt:lpstr>
      <vt:lpstr>Vintage Wheel Free Trial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Michela Miccoli</dc:creator>
  <cp:lastModifiedBy>Michela Miccoli</cp:lastModifiedBy>
  <cp:revision>110</cp:revision>
  <dcterms:created xsi:type="dcterms:W3CDTF">2023-01-04T10:05:11Z</dcterms:created>
  <dcterms:modified xsi:type="dcterms:W3CDTF">2023-01-09T09:45:45Z</dcterms:modified>
</cp:coreProperties>
</file>